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ms-office.chartcolorstyle+xml" PartName="/ppt/charts/colors2.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2.xml"/>
  <Override ContentType="application/vnd.openxmlformats-officedocument.drawingml.chart+xml" PartName="/ppt/charts/chart1.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ms-office.chartstyle+xml" PartName="/ppt/charts/style2.xml"/>
  <Override ContentType="application/vnd.openxmlformats-officedocument.presentationml.commentAuthors+xml" PartName="/ppt/commentAuthors.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6858000" cx="12192000"/>
  <p:notesSz cx="6858000" cy="9144000"/>
  <p:embeddedFontLst>
    <p:embeddedFont>
      <p:font typeface="Helvetica Neue"/>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5" roundtripDataSignature="AMtx7mgYzhj9hWpiiA2hk6iKhunB5UHIY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Matthew Seybold - NOAA Federal"/>
  <p:cmAuthor clrIdx="1" id="1" initials="" lastIdx="1" name="Katherine Hawley - NOAA Federal"/>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HelveticaNeue-bold.fntdata"/><Relationship Id="rId41" Type="http://schemas.openxmlformats.org/officeDocument/2006/relationships/font" Target="fonts/HelveticaNeue-regular.fntdata"/><Relationship Id="rId22" Type="http://schemas.openxmlformats.org/officeDocument/2006/relationships/slide" Target="slides/slide17.xml"/><Relationship Id="rId44" Type="http://schemas.openxmlformats.org/officeDocument/2006/relationships/font" Target="fonts/HelveticaNeue-boldItalic.fntdata"/><Relationship Id="rId21" Type="http://schemas.openxmlformats.org/officeDocument/2006/relationships/slide" Target="slides/slide16.xml"/><Relationship Id="rId43" Type="http://schemas.openxmlformats.org/officeDocument/2006/relationships/font" Target="fonts/HelveticaNeue-italic.fntdata"/><Relationship Id="rId24" Type="http://schemas.openxmlformats.org/officeDocument/2006/relationships/slide" Target="slides/slide19.xml"/><Relationship Id="rId23" Type="http://schemas.openxmlformats.org/officeDocument/2006/relationships/slide" Target="slides/slide18.xml"/><Relationship Id="rId45"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themeOverride" Target="../theme/themeOverride1.xml"/><Relationship Id="rId4" Type="http://schemas.openxmlformats.org/officeDocument/2006/relationships/oleObject" Target="file:///C:\Users\anaeger\Desktop\FLASH_DRIVE_NASA\TEMPO%20main\EAProgram&amp;EndUsers\TEMPO%20Early%20Adopters%20Registration%20Apr%2011%202023-Clean.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Early</a:t>
            </a:r>
            <a:r>
              <a:rPr lang="en-US" baseline="0"/>
              <a:t> Adopters by affilitation</a:t>
            </a:r>
            <a:endParaRPr lang="en-US"/>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explosion val="1"/>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3871-4A25-9A5D-93ACCB6B916E}"/>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3871-4A25-9A5D-93ACCB6B916E}"/>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3871-4A25-9A5D-93ACCB6B916E}"/>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3871-4A25-9A5D-93ACCB6B916E}"/>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3871-4A25-9A5D-93ACCB6B916E}"/>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3871-4A25-9A5D-93ACCB6B916E}"/>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3871-4A25-9A5D-93ACCB6B916E}"/>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3871-4A25-9A5D-93ACCB6B916E}"/>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1-3871-4A25-9A5D-93ACCB6B916E}"/>
                </c:ext>
              </c:extLst>
            </c:dLbl>
            <c:dLbl>
              <c:idx val="1"/>
              <c:layout>
                <c:manualLayout>
                  <c:x val="9.3896713615022609E-3"/>
                  <c:y val="-2.9493078996167061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871-4A25-9A5D-93ACCB6B916E}"/>
                </c:ext>
              </c:extLst>
            </c:dLbl>
            <c:dLbl>
              <c:idx val="2"/>
              <c:layout>
                <c:manualLayout>
                  <c:x val="8.5803013847406216E-3"/>
                  <c:y val="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871-4A25-9A5D-93ACCB6B916E}"/>
                </c:ext>
              </c:extLst>
            </c:dLbl>
            <c:dLbl>
              <c:idx val="3"/>
              <c:layout>
                <c:manualLayout>
                  <c:x val="4.812206572769949E-2"/>
                  <c:y val="-1.8432555810544125E-3"/>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5380281690140843"/>
                      <c:h val="0.10071554695909336"/>
                    </c:manualLayout>
                  </c15:layout>
                </c:ext>
                <c:ext xmlns:c16="http://schemas.microsoft.com/office/drawing/2014/chart" uri="{C3380CC4-5D6E-409C-BE32-E72D297353CC}">
                  <c16:uniqueId val="{00000007-3871-4A25-9A5D-93ACCB6B916E}"/>
                </c:ext>
              </c:extLst>
            </c:dLbl>
            <c:dLbl>
              <c:idx val="4"/>
              <c:layout>
                <c:manualLayout>
                  <c:x val="-7.7464788732394388E-2"/>
                  <c:y val="-5.5299523117813242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871-4A25-9A5D-93ACCB6B916E}"/>
                </c:ext>
              </c:extLst>
            </c:dLbl>
            <c:dLbl>
              <c:idx val="5"/>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B-3871-4A25-9A5D-93ACCB6B916E}"/>
                </c:ext>
              </c:extLst>
            </c:dLbl>
            <c:dLbl>
              <c:idx val="6"/>
              <c:layout>
                <c:manualLayout>
                  <c:x val="2.1551724137930839E-3"/>
                  <c:y val="-2.6822410129549663E-17"/>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lumMod val="60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871-4A25-9A5D-93ACCB6B916E}"/>
                </c:ext>
              </c:extLst>
            </c:dLbl>
            <c:dLbl>
              <c:idx val="7"/>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2">
                          <a:lumMod val="6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F-3871-4A25-9A5D-93ACCB6B916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Sheet1!$A$3:$A$10</c:f>
              <c:strCache>
                <c:ptCount val="8"/>
                <c:pt idx="0">
                  <c:v>Academia </c:v>
                </c:pt>
                <c:pt idx="1">
                  <c:v>International Government</c:v>
                </c:pt>
                <c:pt idx="2">
                  <c:v>Private (for-profit)</c:v>
                </c:pt>
                <c:pt idx="3">
                  <c:v>Private (non-profit) / Voluntary or NGO</c:v>
                </c:pt>
                <c:pt idx="4">
                  <c:v>U.S. Government</c:v>
                </c:pt>
                <c:pt idx="5">
                  <c:v>U.S. State / Local / Tribal Government</c:v>
                </c:pt>
                <c:pt idx="6">
                  <c:v>NASA / NOAA</c:v>
                </c:pt>
                <c:pt idx="7">
                  <c:v>Other </c:v>
                </c:pt>
              </c:strCache>
            </c:strRef>
          </c:cat>
          <c:val>
            <c:numRef>
              <c:f>Sheet1!$B$3:$B$10</c:f>
              <c:numCache>
                <c:formatCode>General</c:formatCode>
                <c:ptCount val="8"/>
                <c:pt idx="0">
                  <c:v>160</c:v>
                </c:pt>
                <c:pt idx="1">
                  <c:v>23</c:v>
                </c:pt>
                <c:pt idx="2">
                  <c:v>33</c:v>
                </c:pt>
                <c:pt idx="3">
                  <c:v>21</c:v>
                </c:pt>
                <c:pt idx="4">
                  <c:v>31</c:v>
                </c:pt>
                <c:pt idx="5">
                  <c:v>77</c:v>
                </c:pt>
                <c:pt idx="6">
                  <c:v>69</c:v>
                </c:pt>
                <c:pt idx="7">
                  <c:v>8</c:v>
                </c:pt>
              </c:numCache>
            </c:numRef>
          </c:val>
          <c:extLst>
            <c:ext xmlns:c16="http://schemas.microsoft.com/office/drawing/2014/chart" uri="{C3380CC4-5D6E-409C-BE32-E72D297353CC}">
              <c16:uniqueId val="{00000010-3871-4A25-9A5D-93ACCB6B916E}"/>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400D-4DDC-98E6-FD3CEC42176B}"/>
              </c:ext>
            </c:extLst>
          </c:dPt>
          <c:dPt>
            <c:idx val="1"/>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3-400D-4DDC-98E6-FD3CEC42176B}"/>
              </c:ext>
            </c:extLst>
          </c:dPt>
          <c:dPt>
            <c:idx val="2"/>
            <c:bubble3D val="0"/>
            <c:spPr>
              <a:solidFill>
                <a:srgbClr val="CDAD51"/>
              </a:solidFill>
              <a:ln w="19050">
                <a:solidFill>
                  <a:schemeClr val="lt1"/>
                </a:solidFill>
              </a:ln>
              <a:effectLst/>
            </c:spPr>
            <c:extLst>
              <c:ext xmlns:c16="http://schemas.microsoft.com/office/drawing/2014/chart" uri="{C3380CC4-5D6E-409C-BE32-E72D297353CC}">
                <c16:uniqueId val="{00000005-400D-4DDC-98E6-FD3CEC42176B}"/>
              </c:ext>
            </c:extLst>
          </c:dPt>
          <c:dPt>
            <c:idx val="3"/>
            <c:bubble3D val="0"/>
            <c:spPr>
              <a:solidFill>
                <a:srgbClr val="FF0000"/>
              </a:solidFill>
              <a:ln w="19050">
                <a:solidFill>
                  <a:schemeClr val="lt1"/>
                </a:solidFill>
              </a:ln>
              <a:effectLst/>
            </c:spPr>
            <c:extLst>
              <c:ext xmlns:c16="http://schemas.microsoft.com/office/drawing/2014/chart" uri="{C3380CC4-5D6E-409C-BE32-E72D297353CC}">
                <c16:uniqueId val="{00000007-400D-4DDC-98E6-FD3CEC42176B}"/>
              </c:ext>
            </c:extLst>
          </c:dPt>
          <c:dPt>
            <c:idx val="4"/>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9-400D-4DDC-98E6-FD3CEC42176B}"/>
              </c:ext>
            </c:extLst>
          </c:dPt>
          <c:dPt>
            <c:idx val="5"/>
            <c:bubble3D val="0"/>
            <c:spPr>
              <a:solidFill>
                <a:schemeClr val="accent1"/>
              </a:solidFill>
              <a:ln w="19050">
                <a:solidFill>
                  <a:schemeClr val="lt1"/>
                </a:solidFill>
              </a:ln>
              <a:effectLst/>
            </c:spPr>
            <c:extLst>
              <c:ext xmlns:c16="http://schemas.microsoft.com/office/drawing/2014/chart" uri="{C3380CC4-5D6E-409C-BE32-E72D297353CC}">
                <c16:uniqueId val="{0000000B-400D-4DDC-98E6-FD3CEC42176B}"/>
              </c:ext>
            </c:extLst>
          </c:dPt>
          <c:cat>
            <c:numRef>
              <c:f>Sheet1!$A$2:$A$7</c:f>
              <c:numCache>
                <c:formatCode>General</c:formatCode>
                <c:ptCount val="6"/>
              </c:numCache>
            </c:numRef>
          </c:cat>
          <c:val>
            <c:numRef>
              <c:f>Sheet1!$B$2:$B$7</c:f>
              <c:numCache>
                <c:formatCode>General</c:formatCode>
                <c:ptCount val="6"/>
                <c:pt idx="0">
                  <c:v>16.670000000000002</c:v>
                </c:pt>
                <c:pt idx="1">
                  <c:v>16.670000000000002</c:v>
                </c:pt>
                <c:pt idx="2">
                  <c:v>16.670000000000002</c:v>
                </c:pt>
                <c:pt idx="3">
                  <c:v>16.670000000000002</c:v>
                </c:pt>
                <c:pt idx="4">
                  <c:v>16.670000000000002</c:v>
                </c:pt>
                <c:pt idx="5">
                  <c:v>16.670000000000002</c:v>
                </c:pt>
              </c:numCache>
            </c:numRef>
          </c:val>
          <c:extLst>
            <c:ext xmlns:c16="http://schemas.microsoft.com/office/drawing/2014/chart" uri="{C3380CC4-5D6E-409C-BE32-E72D297353CC}">
              <c16:uniqueId val="{0000000C-400D-4DDC-98E6-FD3CEC42176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4-27T17:37:40.117">
    <p:pos x="6000" y="0"/>
    <p:text>Verbally note this list is not all inclusive.  The customers literally include every state and local air quality agency.</p:text>
    <p:extLst>
      <p:ext uri="{C676402C-5697-4E1C-873F-D02D1690AC5C}">
        <p15:threadingInfo timeZoneBias="0"/>
      </p:ext>
      <p:ext uri="http://customooxmlschemas.google.com/">
        <go:slidesCustomData xmlns:go="http://customooxmlschemas.google.com/" commentPostId="AAAAwLgXFbo"/>
      </p:ext>
    </p:extLst>
  </p:cm>
  <p:cm authorId="1" idx="1" dt="2023-04-27T17:37:40.117">
    <p:pos x="6000" y="0"/>
    <p:text>great point. Thanks Matt.</p:text>
    <p:extLst>
      <p:ext uri="{C676402C-5697-4E1C-873F-D02D1690AC5C}">
        <p15:threadingInfo timeZoneBias="0">
          <p15:parentCm authorId="0" idx="1"/>
        </p15:threadingInfo>
      </p:ext>
      <p:ext uri="http://customooxmlschemas.google.com/">
        <go:slidesCustomData xmlns:go="http://customooxmlschemas.google.com/" commentPostId="AAAAwLgXFbs"/>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93" name="Google Shape;29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00" name="Google Shape;30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37" name="Google Shape;33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78" name="Google Shape;37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
        <p:nvSpPr>
          <p:cNvPr id="135" name="Google Shape;135;p2:notes"/>
          <p:cNvSpPr/>
          <p:nvPr>
            <p:ph idx="2" type="sldImg"/>
          </p:nvPr>
        </p:nvSpPr>
        <p:spPr>
          <a:xfrm>
            <a:off x="365125" y="687388"/>
            <a:ext cx="6234113" cy="35083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6" name="Google Shape;136;p2:notes"/>
          <p:cNvSpPr txBox="1"/>
          <p:nvPr>
            <p:ph idx="1" type="body"/>
          </p:nvPr>
        </p:nvSpPr>
        <p:spPr>
          <a:xfrm>
            <a:off x="917725" y="4425647"/>
            <a:ext cx="5123966" cy="419673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486" name="Google Shape;486;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8" name="Google Shape;64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1" name="Google Shape;68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7" name="Google Shape;68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3" name="Google Shape;69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9" name="Google Shape;69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8" name="Google Shape;71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0" name="Google Shape;73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1" name="Google Shape;741;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a:p>
        </p:txBody>
      </p:sp>
      <p:sp>
        <p:nvSpPr>
          <p:cNvPr id="145" name="Google Shape;14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2" name="Google Shape;752;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3" name="Google Shape;753;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3" name="Google Shape;763;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4" name="Google Shape;764;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3" name="Google Shape;80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2" name="Google Shape;81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2" name="Google Shape;82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2" name="Google Shape;832;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a:p>
        </p:txBody>
      </p:sp>
      <p:sp>
        <p:nvSpPr>
          <p:cNvPr id="152" name="Google Shape;15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a:p>
        </p:txBody>
      </p:sp>
      <p:sp>
        <p:nvSpPr>
          <p:cNvPr id="159" name="Google Shape;15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a:p>
        </p:txBody>
      </p:sp>
      <p:sp>
        <p:nvSpPr>
          <p:cNvPr id="166" name="Google Shape;166;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1" Type="http://schemas.openxmlformats.org/officeDocument/2006/relationships/image" Target="../media/image1.jpg"/><Relationship Id="rId10" Type="http://schemas.openxmlformats.org/officeDocument/2006/relationships/image" Target="../media/image28.png"/><Relationship Id="rId13" Type="http://schemas.openxmlformats.org/officeDocument/2006/relationships/image" Target="../media/image11.png"/><Relationship Id="rId12" Type="http://schemas.openxmlformats.org/officeDocument/2006/relationships/image" Target="../media/image15.png"/><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7.jpg"/><Relationship Id="rId4" Type="http://schemas.openxmlformats.org/officeDocument/2006/relationships/image" Target="../media/image13.jpg"/><Relationship Id="rId9" Type="http://schemas.openxmlformats.org/officeDocument/2006/relationships/image" Target="../media/image18.png"/><Relationship Id="rId5" Type="http://schemas.openxmlformats.org/officeDocument/2006/relationships/image" Target="../media/image2.jpg"/><Relationship Id="rId6" Type="http://schemas.openxmlformats.org/officeDocument/2006/relationships/image" Target="../media/image14.jpg"/><Relationship Id="rId7" Type="http://schemas.openxmlformats.org/officeDocument/2006/relationships/image" Target="../media/image6.png"/><Relationship Id="rId8" Type="http://schemas.openxmlformats.org/officeDocument/2006/relationships/image" Target="../media/image5.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8" name="Shape 78"/>
        <p:cNvGrpSpPr/>
        <p:nvPr/>
      </p:nvGrpSpPr>
      <p:grpSpPr>
        <a:xfrm>
          <a:off x="0" y="0"/>
          <a:ext cx="0" cy="0"/>
          <a:chOff x="0" y="0"/>
          <a:chExt cx="0" cy="0"/>
        </a:xfrm>
      </p:grpSpPr>
      <p:sp>
        <p:nvSpPr>
          <p:cNvPr id="79" name="Google Shape;79;p4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81" name="Google Shape;81;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4" name="Shape 84"/>
        <p:cNvGrpSpPr/>
        <p:nvPr/>
      </p:nvGrpSpPr>
      <p:grpSpPr>
        <a:xfrm>
          <a:off x="0" y="0"/>
          <a:ext cx="0" cy="0"/>
          <a:chOff x="0" y="0"/>
          <a:chExt cx="0" cy="0"/>
        </a:xfrm>
      </p:grpSpPr>
      <p:sp>
        <p:nvSpPr>
          <p:cNvPr id="85" name="Google Shape;85;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4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4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1" name="Shape 91"/>
        <p:cNvGrpSpPr/>
        <p:nvPr/>
      </p:nvGrpSpPr>
      <p:grpSpPr>
        <a:xfrm>
          <a:off x="0" y="0"/>
          <a:ext cx="0" cy="0"/>
          <a:chOff x="0" y="0"/>
          <a:chExt cx="0" cy="0"/>
        </a:xfrm>
      </p:grpSpPr>
      <p:sp>
        <p:nvSpPr>
          <p:cNvPr id="92" name="Google Shape;92;p4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4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4" name="Google Shape;94;p4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4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6" name="Google Shape;96;p4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0" name="Shape 100"/>
        <p:cNvGrpSpPr/>
        <p:nvPr/>
      </p:nvGrpSpPr>
      <p:grpSpPr>
        <a:xfrm>
          <a:off x="0" y="0"/>
          <a:ext cx="0" cy="0"/>
          <a:chOff x="0" y="0"/>
          <a:chExt cx="0" cy="0"/>
        </a:xfrm>
      </p:grpSpPr>
      <p:sp>
        <p:nvSpPr>
          <p:cNvPr id="101" name="Google Shape;101;p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4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03" name="Google Shape;103;p4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4" name="Google Shape;104;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7" name="Shape 107"/>
        <p:cNvGrpSpPr/>
        <p:nvPr/>
      </p:nvGrpSpPr>
      <p:grpSpPr>
        <a:xfrm>
          <a:off x="0" y="0"/>
          <a:ext cx="0" cy="0"/>
          <a:chOff x="0" y="0"/>
          <a:chExt cx="0" cy="0"/>
        </a:xfrm>
      </p:grpSpPr>
      <p:sp>
        <p:nvSpPr>
          <p:cNvPr id="108" name="Google Shape;108;p5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50"/>
          <p:cNvSpPr/>
          <p:nvPr>
            <p:ph idx="2" type="pic"/>
          </p:nvPr>
        </p:nvSpPr>
        <p:spPr>
          <a:xfrm>
            <a:off x="5183188" y="987425"/>
            <a:ext cx="6172200" cy="4873625"/>
          </a:xfrm>
          <a:prstGeom prst="rect">
            <a:avLst/>
          </a:prstGeom>
          <a:noFill/>
          <a:ln>
            <a:noFill/>
          </a:ln>
        </p:spPr>
      </p:sp>
      <p:sp>
        <p:nvSpPr>
          <p:cNvPr id="110" name="Google Shape;110;p5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1" name="Google Shape;111;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4" name="Shape 114"/>
        <p:cNvGrpSpPr/>
        <p:nvPr/>
      </p:nvGrpSpPr>
      <p:grpSpPr>
        <a:xfrm>
          <a:off x="0" y="0"/>
          <a:ext cx="0" cy="0"/>
          <a:chOff x="0" y="0"/>
          <a:chExt cx="0" cy="0"/>
        </a:xfrm>
      </p:grpSpPr>
      <p:sp>
        <p:nvSpPr>
          <p:cNvPr id="115" name="Google Shape;115;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5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0" name="Shape 120"/>
        <p:cNvGrpSpPr/>
        <p:nvPr/>
      </p:nvGrpSpPr>
      <p:grpSpPr>
        <a:xfrm>
          <a:off x="0" y="0"/>
          <a:ext cx="0" cy="0"/>
          <a:chOff x="0" y="0"/>
          <a:chExt cx="0" cy="0"/>
        </a:xfrm>
      </p:grpSpPr>
      <p:sp>
        <p:nvSpPr>
          <p:cNvPr id="121" name="Google Shape;121;p5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5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25" name="Shape 2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lank">
  <p:cSld name="7_Blank">
    <p:bg>
      <p:bgPr>
        <a:gradFill>
          <a:gsLst>
            <a:gs pos="0">
              <a:schemeClr val="lt1"/>
            </a:gs>
            <a:gs pos="33000">
              <a:schemeClr val="lt1"/>
            </a:gs>
            <a:gs pos="52000">
              <a:srgbClr val="BBD6EE"/>
            </a:gs>
            <a:gs pos="100000">
              <a:srgbClr val="BBD6EE"/>
            </a:gs>
          </a:gsLst>
          <a:lin ang="10800000" scaled="0"/>
        </a:gradFill>
      </p:bgPr>
    </p:bg>
    <p:spTree>
      <p:nvGrpSpPr>
        <p:cNvPr id="26" name="Shape 26"/>
        <p:cNvGrpSpPr/>
        <p:nvPr/>
      </p:nvGrpSpPr>
      <p:grpSpPr>
        <a:xfrm>
          <a:off x="0" y="0"/>
          <a:ext cx="0" cy="0"/>
          <a:chOff x="0" y="0"/>
          <a:chExt cx="0" cy="0"/>
        </a:xfrm>
      </p:grpSpPr>
      <p:sp>
        <p:nvSpPr>
          <p:cNvPr id="27" name="Google Shape;27;p40"/>
          <p:cNvSpPr txBox="1"/>
          <p:nvPr/>
        </p:nvSpPr>
        <p:spPr>
          <a:xfrm>
            <a:off x="6307282" y="1897026"/>
            <a:ext cx="5859041" cy="189440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t/>
            </a:r>
            <a:endParaRPr b="1" i="0" sz="2800" u="none" cap="none" strike="noStrike">
              <a:solidFill>
                <a:srgbClr val="2F5496"/>
              </a:solidFill>
              <a:latin typeface="Helvetica Neue"/>
              <a:ea typeface="Helvetica Neue"/>
              <a:cs typeface="Helvetica Neue"/>
              <a:sym typeface="Helvetica Neue"/>
            </a:endParaRPr>
          </a:p>
        </p:txBody>
      </p:sp>
      <p:sp>
        <p:nvSpPr>
          <p:cNvPr id="28" name="Google Shape;28;p40"/>
          <p:cNvSpPr txBox="1"/>
          <p:nvPr/>
        </p:nvSpPr>
        <p:spPr>
          <a:xfrm>
            <a:off x="6986387" y="3775301"/>
            <a:ext cx="4842770" cy="221762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t/>
            </a:r>
            <a:endParaRPr b="1" i="0" sz="2800" u="none" cap="none" strike="noStrike">
              <a:solidFill>
                <a:srgbClr val="2F5496"/>
              </a:solidFill>
              <a:latin typeface="Helvetica Neue"/>
              <a:ea typeface="Helvetica Neue"/>
              <a:cs typeface="Helvetica Neue"/>
              <a:sym typeface="Helvetica Neue"/>
            </a:endParaRPr>
          </a:p>
        </p:txBody>
      </p:sp>
      <p:sp>
        <p:nvSpPr>
          <p:cNvPr id="29" name="Google Shape;29;p40"/>
          <p:cNvSpPr txBox="1"/>
          <p:nvPr/>
        </p:nvSpPr>
        <p:spPr>
          <a:xfrm>
            <a:off x="6307282" y="1897026"/>
            <a:ext cx="5859041" cy="189440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t/>
            </a:r>
            <a:endParaRPr b="1" i="0" sz="2800" u="none" cap="none" strike="noStrike">
              <a:solidFill>
                <a:srgbClr val="2F5496"/>
              </a:solidFill>
              <a:latin typeface="Helvetica Neue"/>
              <a:ea typeface="Helvetica Neue"/>
              <a:cs typeface="Helvetica Neue"/>
              <a:sym typeface="Helvetica Neue"/>
            </a:endParaRPr>
          </a:p>
        </p:txBody>
      </p:sp>
      <p:sp>
        <p:nvSpPr>
          <p:cNvPr id="30" name="Google Shape;30;p40"/>
          <p:cNvSpPr txBox="1"/>
          <p:nvPr/>
        </p:nvSpPr>
        <p:spPr>
          <a:xfrm>
            <a:off x="6986387" y="3775301"/>
            <a:ext cx="4842770" cy="221762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t/>
            </a:r>
            <a:endParaRPr b="1" i="0" sz="2800" u="none" cap="none" strike="noStrike">
              <a:solidFill>
                <a:srgbClr val="2F5496"/>
              </a:solidFill>
              <a:latin typeface="Helvetica Neue"/>
              <a:ea typeface="Helvetica Neue"/>
              <a:cs typeface="Helvetica Neue"/>
              <a:sym typeface="Helvetica Neue"/>
            </a:endParaRPr>
          </a:p>
        </p:txBody>
      </p:sp>
      <p:pic>
        <p:nvPicPr>
          <p:cNvPr id="31" name="Google Shape;31;p40"/>
          <p:cNvPicPr preferRelativeResize="0"/>
          <p:nvPr/>
        </p:nvPicPr>
        <p:blipFill rotWithShape="1">
          <a:blip r:embed="rId2">
            <a:alphaModFix/>
          </a:blip>
          <a:srcRect b="0" l="8642" r="0" t="0"/>
          <a:stretch/>
        </p:blipFill>
        <p:spPr>
          <a:xfrm>
            <a:off x="31899" y="4238427"/>
            <a:ext cx="3564274" cy="2590800"/>
          </a:xfrm>
          <a:prstGeom prst="rect">
            <a:avLst/>
          </a:prstGeom>
          <a:noFill/>
          <a:ln>
            <a:noFill/>
          </a:ln>
        </p:spPr>
      </p:pic>
      <p:pic>
        <p:nvPicPr>
          <p:cNvPr id="32" name="Google Shape;32;p40"/>
          <p:cNvPicPr preferRelativeResize="0"/>
          <p:nvPr/>
        </p:nvPicPr>
        <p:blipFill rotWithShape="1">
          <a:blip r:embed="rId3">
            <a:alphaModFix/>
          </a:blip>
          <a:srcRect b="0" l="0" r="0" t="0"/>
          <a:stretch/>
        </p:blipFill>
        <p:spPr>
          <a:xfrm>
            <a:off x="2713802" y="32203"/>
            <a:ext cx="3255975" cy="2441982"/>
          </a:xfrm>
          <a:prstGeom prst="rect">
            <a:avLst/>
          </a:prstGeom>
          <a:noFill/>
          <a:ln>
            <a:noFill/>
          </a:ln>
        </p:spPr>
      </p:pic>
      <p:pic>
        <p:nvPicPr>
          <p:cNvPr id="33" name="Google Shape;33;p40"/>
          <p:cNvPicPr preferRelativeResize="0"/>
          <p:nvPr/>
        </p:nvPicPr>
        <p:blipFill rotWithShape="1">
          <a:blip r:embed="rId4">
            <a:alphaModFix/>
          </a:blip>
          <a:srcRect b="0" l="0" r="0" t="0"/>
          <a:stretch/>
        </p:blipFill>
        <p:spPr>
          <a:xfrm>
            <a:off x="3399680" y="4200486"/>
            <a:ext cx="3505537" cy="2629152"/>
          </a:xfrm>
          <a:prstGeom prst="rect">
            <a:avLst/>
          </a:prstGeom>
          <a:noFill/>
          <a:ln>
            <a:noFill/>
          </a:ln>
        </p:spPr>
      </p:pic>
      <p:pic>
        <p:nvPicPr>
          <p:cNvPr id="34" name="Google Shape;34;p40"/>
          <p:cNvPicPr preferRelativeResize="0"/>
          <p:nvPr/>
        </p:nvPicPr>
        <p:blipFill rotWithShape="1">
          <a:blip r:embed="rId5">
            <a:alphaModFix/>
          </a:blip>
          <a:srcRect b="0" l="0" r="0" t="0"/>
          <a:stretch/>
        </p:blipFill>
        <p:spPr>
          <a:xfrm>
            <a:off x="16715" y="237109"/>
            <a:ext cx="2571365" cy="3857048"/>
          </a:xfrm>
          <a:prstGeom prst="rect">
            <a:avLst/>
          </a:prstGeom>
          <a:noFill/>
          <a:ln>
            <a:noFill/>
          </a:ln>
        </p:spPr>
      </p:pic>
      <p:pic>
        <p:nvPicPr>
          <p:cNvPr descr="MAIA_title.png" id="35" name="Google Shape;35;p40"/>
          <p:cNvPicPr preferRelativeResize="0"/>
          <p:nvPr/>
        </p:nvPicPr>
        <p:blipFill rotWithShape="1">
          <a:blip r:embed="rId6">
            <a:alphaModFix/>
          </a:blip>
          <a:srcRect b="66732" l="67247" r="735" t="537"/>
          <a:stretch/>
        </p:blipFill>
        <p:spPr>
          <a:xfrm>
            <a:off x="4298653" y="2209420"/>
            <a:ext cx="2228743" cy="2255118"/>
          </a:xfrm>
          <a:prstGeom prst="rect">
            <a:avLst/>
          </a:prstGeom>
          <a:noFill/>
          <a:ln>
            <a:noFill/>
          </a:ln>
        </p:spPr>
      </p:pic>
      <p:pic>
        <p:nvPicPr>
          <p:cNvPr descr="Symbols of NASA | NASA" id="36" name="Google Shape;36;p40"/>
          <p:cNvPicPr preferRelativeResize="0"/>
          <p:nvPr/>
        </p:nvPicPr>
        <p:blipFill rotWithShape="1">
          <a:blip r:embed="rId7">
            <a:alphaModFix/>
          </a:blip>
          <a:srcRect b="6861" l="21198" r="21276" t="4979"/>
          <a:stretch/>
        </p:blipFill>
        <p:spPr>
          <a:xfrm>
            <a:off x="5800952" y="4671"/>
            <a:ext cx="1483877" cy="1137070"/>
          </a:xfrm>
          <a:prstGeom prst="rect">
            <a:avLst/>
          </a:prstGeom>
          <a:noFill/>
          <a:ln>
            <a:noFill/>
          </a:ln>
        </p:spPr>
      </p:pic>
      <p:sp>
        <p:nvSpPr>
          <p:cNvPr id="37" name="Google Shape;37;p40"/>
          <p:cNvSpPr txBox="1"/>
          <p:nvPr/>
        </p:nvSpPr>
        <p:spPr>
          <a:xfrm>
            <a:off x="466454" y="28362"/>
            <a:ext cx="490371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rgbClr val="08B810"/>
                </a:solidFill>
                <a:latin typeface="Helvetica Neue"/>
                <a:ea typeface="Helvetica Neue"/>
                <a:cs typeface="Helvetica Neue"/>
                <a:sym typeface="Helvetica Neue"/>
              </a:rPr>
              <a:t>Building the Pathway from TEMPO to GeoXO</a:t>
            </a:r>
            <a:endParaRPr b="0" i="0" sz="1800" u="none" cap="none" strike="noStrike">
              <a:solidFill>
                <a:srgbClr val="08B810"/>
              </a:solidFill>
              <a:latin typeface="Helvetica Neue"/>
              <a:ea typeface="Helvetica Neue"/>
              <a:cs typeface="Helvetica Neue"/>
              <a:sym typeface="Helvetica Neue"/>
            </a:endParaRPr>
          </a:p>
        </p:txBody>
      </p:sp>
      <p:sp>
        <p:nvSpPr>
          <p:cNvPr id="38" name="Google Shape;38;p40"/>
          <p:cNvSpPr txBox="1"/>
          <p:nvPr>
            <p:ph idx="1" type="body"/>
          </p:nvPr>
        </p:nvSpPr>
        <p:spPr>
          <a:xfrm>
            <a:off x="7215602" y="2566215"/>
            <a:ext cx="4098282" cy="912019"/>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3200"/>
              <a:buNone/>
              <a:defRPr sz="3200">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40"/>
          <p:cNvSpPr txBox="1"/>
          <p:nvPr>
            <p:ph idx="2" type="body"/>
          </p:nvPr>
        </p:nvSpPr>
        <p:spPr>
          <a:xfrm>
            <a:off x="7517917" y="4135510"/>
            <a:ext cx="3606292" cy="6013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400"/>
              <a:buNone/>
              <a:defRPr sz="2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text, outdoor, sky, person&#10;&#10;Description automatically generated" id="40" name="Google Shape;40;p40"/>
          <p:cNvPicPr preferRelativeResize="0"/>
          <p:nvPr/>
        </p:nvPicPr>
        <p:blipFill rotWithShape="1">
          <a:blip r:embed="rId8">
            <a:alphaModFix/>
          </a:blip>
          <a:srcRect b="0" l="32161" r="0" t="0"/>
          <a:stretch/>
        </p:blipFill>
        <p:spPr>
          <a:xfrm>
            <a:off x="2361807" y="2613124"/>
            <a:ext cx="2087161" cy="2038278"/>
          </a:xfrm>
          <a:prstGeom prst="rect">
            <a:avLst/>
          </a:prstGeom>
          <a:noFill/>
          <a:ln>
            <a:noFill/>
          </a:ln>
        </p:spPr>
      </p:pic>
      <p:pic>
        <p:nvPicPr>
          <p:cNvPr descr="A close-up of a compass&#10;&#10;Description automatically generated with low confidence" id="41" name="Google Shape;41;p40"/>
          <p:cNvPicPr preferRelativeResize="0"/>
          <p:nvPr/>
        </p:nvPicPr>
        <p:blipFill rotWithShape="1">
          <a:blip r:embed="rId9">
            <a:alphaModFix/>
          </a:blip>
          <a:srcRect b="0" l="0" r="0" t="0"/>
          <a:stretch/>
        </p:blipFill>
        <p:spPr>
          <a:xfrm>
            <a:off x="6709835" y="1048901"/>
            <a:ext cx="1876041" cy="1449668"/>
          </a:xfrm>
          <a:prstGeom prst="rect">
            <a:avLst/>
          </a:prstGeom>
          <a:noFill/>
          <a:ln>
            <a:noFill/>
          </a:ln>
        </p:spPr>
      </p:pic>
      <p:pic>
        <p:nvPicPr>
          <p:cNvPr descr="A picture containing text, clipart&#10;&#10;Description automatically generated" id="42" name="Google Shape;42;p40"/>
          <p:cNvPicPr preferRelativeResize="0"/>
          <p:nvPr/>
        </p:nvPicPr>
        <p:blipFill rotWithShape="1">
          <a:blip r:embed="rId10">
            <a:alphaModFix/>
          </a:blip>
          <a:srcRect b="0" l="0" r="0" t="0"/>
          <a:stretch/>
        </p:blipFill>
        <p:spPr>
          <a:xfrm>
            <a:off x="8478692" y="1070698"/>
            <a:ext cx="1466057" cy="1398393"/>
          </a:xfrm>
          <a:prstGeom prst="rect">
            <a:avLst/>
          </a:prstGeom>
          <a:noFill/>
          <a:ln>
            <a:noFill/>
          </a:ln>
        </p:spPr>
      </p:pic>
      <p:pic>
        <p:nvPicPr>
          <p:cNvPr descr="Diagram, logo&#10;&#10;Description automatically generated" id="43" name="Google Shape;43;p40"/>
          <p:cNvPicPr preferRelativeResize="0"/>
          <p:nvPr/>
        </p:nvPicPr>
        <p:blipFill rotWithShape="1">
          <a:blip r:embed="rId11">
            <a:alphaModFix/>
          </a:blip>
          <a:srcRect b="0" l="0" r="0" t="0"/>
          <a:stretch/>
        </p:blipFill>
        <p:spPr>
          <a:xfrm>
            <a:off x="10139674" y="1216617"/>
            <a:ext cx="1100170" cy="1124948"/>
          </a:xfrm>
          <a:prstGeom prst="rect">
            <a:avLst/>
          </a:prstGeom>
          <a:noFill/>
          <a:ln>
            <a:noFill/>
          </a:ln>
        </p:spPr>
      </p:pic>
      <p:pic>
        <p:nvPicPr>
          <p:cNvPr descr="Logo, icon, company name&#10;&#10;Description automatically generated" id="44" name="Google Shape;44;p40"/>
          <p:cNvPicPr preferRelativeResize="0"/>
          <p:nvPr/>
        </p:nvPicPr>
        <p:blipFill rotWithShape="1">
          <a:blip r:embed="rId12">
            <a:alphaModFix/>
          </a:blip>
          <a:srcRect b="0" l="0" r="0" t="0"/>
          <a:stretch/>
        </p:blipFill>
        <p:spPr>
          <a:xfrm>
            <a:off x="11173723" y="85159"/>
            <a:ext cx="990633" cy="990633"/>
          </a:xfrm>
          <a:prstGeom prst="rect">
            <a:avLst/>
          </a:prstGeom>
          <a:noFill/>
          <a:ln>
            <a:noFill/>
          </a:ln>
        </p:spPr>
      </p:pic>
      <p:sp>
        <p:nvSpPr>
          <p:cNvPr id="45" name="Google Shape;45;p40"/>
          <p:cNvSpPr txBox="1"/>
          <p:nvPr/>
        </p:nvSpPr>
        <p:spPr>
          <a:xfrm>
            <a:off x="6929236" y="216344"/>
            <a:ext cx="4365597" cy="758797"/>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b="0" i="0" lang="en-US" sz="2050" u="none" cap="none" strike="noStrike">
                <a:solidFill>
                  <a:srgbClr val="2E75B5"/>
                </a:solidFill>
                <a:latin typeface="Helvetica Neue"/>
                <a:ea typeface="Helvetica Neue"/>
                <a:cs typeface="Helvetica Neue"/>
                <a:sym typeface="Helvetica Neue"/>
              </a:rPr>
              <a:t>Joint Science Meeting for TEMPO, GeoXO ACX, &amp; TOLNet</a:t>
            </a:r>
            <a:endParaRPr b="0" i="0" sz="2050" u="none" cap="none" strike="noStrike">
              <a:solidFill>
                <a:srgbClr val="2E75B5"/>
              </a:solidFill>
              <a:latin typeface="Helvetica Neue"/>
              <a:ea typeface="Helvetica Neue"/>
              <a:cs typeface="Helvetica Neue"/>
              <a:sym typeface="Helvetica Neue"/>
            </a:endParaRPr>
          </a:p>
        </p:txBody>
      </p:sp>
      <p:pic>
        <p:nvPicPr>
          <p:cNvPr descr="Graphical user interface, website&#10;&#10;Description automatically generated" id="46" name="Google Shape;46;p40"/>
          <p:cNvPicPr preferRelativeResize="0"/>
          <p:nvPr/>
        </p:nvPicPr>
        <p:blipFill rotWithShape="1">
          <a:blip r:embed="rId13">
            <a:alphaModFix/>
          </a:blip>
          <a:srcRect b="0" l="0" r="0" t="0"/>
          <a:stretch/>
        </p:blipFill>
        <p:spPr>
          <a:xfrm>
            <a:off x="6709835" y="5948756"/>
            <a:ext cx="5486415" cy="91226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Only">
  <p:cSld name="4_Title Only">
    <p:bg>
      <p:bgPr>
        <a:gradFill>
          <a:gsLst>
            <a:gs pos="0">
              <a:srgbClr val="FEFEFE">
                <a:alpha val="74901"/>
              </a:srgbClr>
            </a:gs>
            <a:gs pos="75000">
              <a:srgbClr val="FEFEFE">
                <a:alpha val="74901"/>
              </a:srgbClr>
            </a:gs>
            <a:gs pos="100000">
              <a:srgbClr val="83B3DF">
                <a:alpha val="74901"/>
              </a:srgbClr>
            </a:gs>
          </a:gsLst>
          <a:lin ang="16200000" scaled="0"/>
        </a:gradFill>
      </p:bgPr>
    </p:bg>
    <p:spTree>
      <p:nvGrpSpPr>
        <p:cNvPr id="47" name="Shape 47"/>
        <p:cNvGrpSpPr/>
        <p:nvPr/>
      </p:nvGrpSpPr>
      <p:grpSpPr>
        <a:xfrm>
          <a:off x="0" y="0"/>
          <a:ext cx="0" cy="0"/>
          <a:chOff x="0" y="0"/>
          <a:chExt cx="0" cy="0"/>
        </a:xfrm>
      </p:grpSpPr>
      <p:sp>
        <p:nvSpPr>
          <p:cNvPr id="48" name="Google Shape;48;p41"/>
          <p:cNvSpPr txBox="1"/>
          <p:nvPr>
            <p:ph idx="12" type="sldNum"/>
          </p:nvPr>
        </p:nvSpPr>
        <p:spPr>
          <a:xfrm>
            <a:off x="11630345" y="6365294"/>
            <a:ext cx="4361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Tempo logo" id="49" name="Google Shape;49;p41"/>
          <p:cNvPicPr preferRelativeResize="0"/>
          <p:nvPr/>
        </p:nvPicPr>
        <p:blipFill rotWithShape="1">
          <a:blip r:embed="rId2">
            <a:alphaModFix/>
          </a:blip>
          <a:srcRect b="0" l="0" r="0" t="0"/>
          <a:stretch/>
        </p:blipFill>
        <p:spPr>
          <a:xfrm>
            <a:off x="146658" y="164800"/>
            <a:ext cx="870374" cy="827569"/>
          </a:xfrm>
          <a:prstGeom prst="rect">
            <a:avLst/>
          </a:prstGeom>
          <a:noFill/>
          <a:ln>
            <a:noFill/>
          </a:ln>
        </p:spPr>
      </p:pic>
      <p:sp>
        <p:nvSpPr>
          <p:cNvPr id="50" name="Google Shape;50;p41"/>
          <p:cNvSpPr txBox="1"/>
          <p:nvPr>
            <p:ph idx="1" type="body"/>
          </p:nvPr>
        </p:nvSpPr>
        <p:spPr>
          <a:xfrm>
            <a:off x="1283882" y="164800"/>
            <a:ext cx="9250326" cy="761791"/>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3200"/>
              <a:buNone/>
              <a:defRPr sz="3200">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41"/>
          <p:cNvSpPr txBox="1"/>
          <p:nvPr>
            <p:ph idx="2" type="body"/>
          </p:nvPr>
        </p:nvSpPr>
        <p:spPr>
          <a:xfrm>
            <a:off x="354013" y="1268413"/>
            <a:ext cx="11499850" cy="485230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lvl1pPr>
            <a:lvl2pPr indent="-228600" lvl="1" marL="914400" algn="l">
              <a:lnSpc>
                <a:spcPct val="90000"/>
              </a:lnSpc>
              <a:spcBef>
                <a:spcPts val="500"/>
              </a:spcBef>
              <a:spcAft>
                <a:spcPts val="0"/>
              </a:spcAft>
              <a:buClr>
                <a:schemeClr val="dk1"/>
              </a:buClr>
              <a:buSzPts val="2400"/>
              <a:buNone/>
              <a:defRPr sz="24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up of a compass&#10;&#10;Description automatically generated with low confidence" id="52" name="Google Shape;52;p41"/>
          <p:cNvPicPr preferRelativeResize="0"/>
          <p:nvPr/>
        </p:nvPicPr>
        <p:blipFill rotWithShape="1">
          <a:blip r:embed="rId3">
            <a:alphaModFix/>
          </a:blip>
          <a:srcRect b="0" l="0" r="0" t="0"/>
          <a:stretch/>
        </p:blipFill>
        <p:spPr>
          <a:xfrm>
            <a:off x="10714385" y="10255"/>
            <a:ext cx="1470969" cy="113665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Only">
  <p:cSld name="5_Title Only">
    <p:bg>
      <p:bgPr>
        <a:gradFill>
          <a:gsLst>
            <a:gs pos="0">
              <a:srgbClr val="FEFEFE">
                <a:alpha val="74509"/>
              </a:srgbClr>
            </a:gs>
            <a:gs pos="75000">
              <a:srgbClr val="FEFEFE">
                <a:alpha val="74509"/>
              </a:srgbClr>
            </a:gs>
            <a:gs pos="100000">
              <a:srgbClr val="83B3DF">
                <a:alpha val="74509"/>
              </a:srgbClr>
            </a:gs>
          </a:gsLst>
          <a:lin ang="16200000" scaled="0"/>
        </a:gradFill>
      </p:bgPr>
    </p:bg>
    <p:spTree>
      <p:nvGrpSpPr>
        <p:cNvPr id="53" name="Shape 53"/>
        <p:cNvGrpSpPr/>
        <p:nvPr/>
      </p:nvGrpSpPr>
      <p:grpSpPr>
        <a:xfrm>
          <a:off x="0" y="0"/>
          <a:ext cx="0" cy="0"/>
          <a:chOff x="0" y="0"/>
          <a:chExt cx="0" cy="0"/>
        </a:xfrm>
      </p:grpSpPr>
      <p:sp>
        <p:nvSpPr>
          <p:cNvPr id="54" name="Google Shape;54;p42"/>
          <p:cNvSpPr txBox="1"/>
          <p:nvPr>
            <p:ph idx="12" type="sldNum"/>
          </p:nvPr>
        </p:nvSpPr>
        <p:spPr>
          <a:xfrm>
            <a:off x="11630345" y="6365294"/>
            <a:ext cx="436113"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Tempo logo" id="55" name="Google Shape;55;p42"/>
          <p:cNvPicPr preferRelativeResize="0"/>
          <p:nvPr/>
        </p:nvPicPr>
        <p:blipFill rotWithShape="1">
          <a:blip r:embed="rId2">
            <a:alphaModFix/>
          </a:blip>
          <a:srcRect b="0" l="0" r="0" t="0"/>
          <a:stretch/>
        </p:blipFill>
        <p:spPr>
          <a:xfrm>
            <a:off x="146658" y="164800"/>
            <a:ext cx="870374" cy="827569"/>
          </a:xfrm>
          <a:prstGeom prst="rect">
            <a:avLst/>
          </a:prstGeom>
          <a:noFill/>
          <a:ln>
            <a:noFill/>
          </a:ln>
        </p:spPr>
      </p:pic>
      <p:sp>
        <p:nvSpPr>
          <p:cNvPr id="56" name="Google Shape;56;p42"/>
          <p:cNvSpPr txBox="1"/>
          <p:nvPr>
            <p:ph idx="1" type="body"/>
          </p:nvPr>
        </p:nvSpPr>
        <p:spPr>
          <a:xfrm>
            <a:off x="1283882" y="164800"/>
            <a:ext cx="9250326" cy="761791"/>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3200"/>
              <a:buNone/>
              <a:defRPr sz="3200">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42"/>
          <p:cNvSpPr txBox="1"/>
          <p:nvPr>
            <p:ph idx="2" type="body"/>
          </p:nvPr>
        </p:nvSpPr>
        <p:spPr>
          <a:xfrm>
            <a:off x="354013" y="1268413"/>
            <a:ext cx="11499850" cy="485230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lvl1pPr>
            <a:lvl2pPr indent="-228600" lvl="1" marL="914400" algn="l">
              <a:lnSpc>
                <a:spcPct val="90000"/>
              </a:lnSpc>
              <a:spcBef>
                <a:spcPts val="500"/>
              </a:spcBef>
              <a:spcAft>
                <a:spcPts val="0"/>
              </a:spcAft>
              <a:buClr>
                <a:schemeClr val="dk1"/>
              </a:buClr>
              <a:buSzPts val="2400"/>
              <a:buNone/>
              <a:defRPr sz="24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up of a compass&#10;&#10;Description automatically generated with low confidence" id="58" name="Google Shape;58;p42"/>
          <p:cNvPicPr preferRelativeResize="0"/>
          <p:nvPr/>
        </p:nvPicPr>
        <p:blipFill rotWithShape="1">
          <a:blip r:embed="rId3">
            <a:alphaModFix/>
          </a:blip>
          <a:srcRect b="0" l="0" r="0" t="0"/>
          <a:stretch/>
        </p:blipFill>
        <p:spPr>
          <a:xfrm>
            <a:off x="829406" y="10255"/>
            <a:ext cx="1470969" cy="113665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4" name="Shape 64"/>
        <p:cNvGrpSpPr/>
        <p:nvPr/>
      </p:nvGrpSpPr>
      <p:grpSpPr>
        <a:xfrm>
          <a:off x="0" y="0"/>
          <a:ext cx="0" cy="0"/>
          <a:chOff x="0" y="0"/>
          <a:chExt cx="0" cy="0"/>
        </a:xfrm>
      </p:grpSpPr>
      <p:sp>
        <p:nvSpPr>
          <p:cNvPr id="65" name="Google Shape;65;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4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text">
  <p:cSld name="bulleted text">
    <p:spTree>
      <p:nvGrpSpPr>
        <p:cNvPr id="70" name="Shape 70"/>
        <p:cNvGrpSpPr/>
        <p:nvPr/>
      </p:nvGrpSpPr>
      <p:grpSpPr>
        <a:xfrm>
          <a:off x="0" y="0"/>
          <a:ext cx="0" cy="0"/>
          <a:chOff x="0" y="0"/>
          <a:chExt cx="0" cy="0"/>
        </a:xfrm>
      </p:grpSpPr>
      <p:sp>
        <p:nvSpPr>
          <p:cNvPr id="71" name="Google Shape;71;p45"/>
          <p:cNvSpPr/>
          <p:nvPr/>
        </p:nvSpPr>
        <p:spPr>
          <a:xfrm>
            <a:off x="0" y="0"/>
            <a:ext cx="12192000" cy="1041400"/>
          </a:xfrm>
          <a:prstGeom prst="rect">
            <a:avLst/>
          </a:prstGeom>
          <a:solidFill>
            <a:srgbClr val="0078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 name="Google Shape;72;p45"/>
          <p:cNvSpPr txBox="1"/>
          <p:nvPr>
            <p:ph type="title"/>
          </p:nvPr>
        </p:nvSpPr>
        <p:spPr>
          <a:xfrm>
            <a:off x="660400" y="201821"/>
            <a:ext cx="10485672" cy="712579"/>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2900"/>
              <a:buFont typeface="Calibri"/>
              <a:buNone/>
              <a:defRPr sz="2900" cap="none">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45"/>
          <p:cNvSpPr txBox="1"/>
          <p:nvPr>
            <p:ph idx="1" type="body"/>
          </p:nvPr>
        </p:nvSpPr>
        <p:spPr>
          <a:xfrm>
            <a:off x="674544" y="1527331"/>
            <a:ext cx="10831655" cy="4020063"/>
          </a:xfrm>
          <a:prstGeom prst="rect">
            <a:avLst/>
          </a:prstGeom>
          <a:noFill/>
          <a:ln>
            <a:noFill/>
          </a:ln>
        </p:spPr>
        <p:txBody>
          <a:bodyPr anchorCtr="0" anchor="t" bIns="45700" lIns="0" spcFirstLastPara="1" rIns="0" wrap="square" tIns="45700">
            <a:normAutofit/>
          </a:bodyPr>
          <a:lstStyle>
            <a:lvl1pPr indent="-340360" lvl="0" marL="457200" algn="l">
              <a:lnSpc>
                <a:spcPct val="100000"/>
              </a:lnSpc>
              <a:spcBef>
                <a:spcPts val="1000"/>
              </a:spcBef>
              <a:spcAft>
                <a:spcPts val="0"/>
              </a:spcAft>
              <a:buClr>
                <a:schemeClr val="dk1"/>
              </a:buClr>
              <a:buSzPts val="1760"/>
              <a:buFont typeface="Arial"/>
              <a:buChar char="•"/>
              <a:defRPr sz="2200">
                <a:latin typeface="Calibri"/>
                <a:ea typeface="Calibri"/>
                <a:cs typeface="Calibri"/>
                <a:sym typeface="Calibri"/>
              </a:defRPr>
            </a:lvl1pPr>
            <a:lvl2pPr indent="-350519" lvl="1" marL="914400" algn="l">
              <a:lnSpc>
                <a:spcPct val="100000"/>
              </a:lnSpc>
              <a:spcBef>
                <a:spcPts val="500"/>
              </a:spcBef>
              <a:spcAft>
                <a:spcPts val="0"/>
              </a:spcAft>
              <a:buClr>
                <a:schemeClr val="dk1"/>
              </a:buClr>
              <a:buSzPts val="1920"/>
              <a:buFont typeface="Arial"/>
              <a:buChar char="•"/>
              <a:defRPr>
                <a:latin typeface="Calibri"/>
                <a:ea typeface="Calibri"/>
                <a:cs typeface="Calibri"/>
                <a:sym typeface="Calibri"/>
              </a:defRPr>
            </a:lvl2pPr>
            <a:lvl3pPr indent="-330200" lvl="2" marL="1371600" algn="l">
              <a:lnSpc>
                <a:spcPct val="100000"/>
              </a:lnSpc>
              <a:spcBef>
                <a:spcPts val="500"/>
              </a:spcBef>
              <a:spcAft>
                <a:spcPts val="0"/>
              </a:spcAft>
              <a:buClr>
                <a:schemeClr val="dk1"/>
              </a:buClr>
              <a:buSzPts val="1600"/>
              <a:buFont typeface="Arial"/>
              <a:buChar char="•"/>
              <a:defRPr>
                <a:latin typeface="Calibri"/>
                <a:ea typeface="Calibri"/>
                <a:cs typeface="Calibri"/>
                <a:sym typeface="Calibri"/>
              </a:defRPr>
            </a:lvl3pPr>
            <a:lvl4pPr indent="-320039" lvl="3" marL="1828800" algn="l">
              <a:lnSpc>
                <a:spcPct val="100000"/>
              </a:lnSpc>
              <a:spcBef>
                <a:spcPts val="500"/>
              </a:spcBef>
              <a:spcAft>
                <a:spcPts val="0"/>
              </a:spcAft>
              <a:buClr>
                <a:schemeClr val="dk1"/>
              </a:buClr>
              <a:buSzPts val="1440"/>
              <a:buFont typeface="Arial"/>
              <a:buChar char="•"/>
              <a:defRPr>
                <a:latin typeface="Calibri"/>
                <a:ea typeface="Calibri"/>
                <a:cs typeface="Calibri"/>
                <a:sym typeface="Calibri"/>
              </a:defRPr>
            </a:lvl4pPr>
            <a:lvl5pPr indent="-320039" lvl="4" marL="2286000" algn="l">
              <a:lnSpc>
                <a:spcPct val="100000"/>
              </a:lnSpc>
              <a:spcBef>
                <a:spcPts val="500"/>
              </a:spcBef>
              <a:spcAft>
                <a:spcPts val="0"/>
              </a:spcAft>
              <a:buClr>
                <a:schemeClr val="dk1"/>
              </a:buClr>
              <a:buSzPts val="1440"/>
              <a:buFont typeface="Arial"/>
              <a:buChar char="•"/>
              <a:defRPr>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45"/>
          <p:cNvSpPr/>
          <p:nvPr/>
        </p:nvSpPr>
        <p:spPr>
          <a:xfrm>
            <a:off x="4232" y="6814624"/>
            <a:ext cx="12192000" cy="54864"/>
          </a:xfrm>
          <a:prstGeom prst="rect">
            <a:avLst/>
          </a:prstGeom>
          <a:gradFill>
            <a:gsLst>
              <a:gs pos="0">
                <a:srgbClr val="0066EE"/>
              </a:gs>
              <a:gs pos="30000">
                <a:srgbClr val="00A0FF"/>
              </a:gs>
              <a:gs pos="70000">
                <a:srgbClr val="00C6FF"/>
              </a:gs>
              <a:gs pos="100000">
                <a:srgbClr val="00DDFF"/>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5" name="Google Shape;75;p45"/>
          <p:cNvPicPr preferRelativeResize="0"/>
          <p:nvPr/>
        </p:nvPicPr>
        <p:blipFill rotWithShape="1">
          <a:blip r:embed="rId2">
            <a:alphaModFix/>
          </a:blip>
          <a:srcRect b="0" l="0" r="0" t="0"/>
          <a:stretch/>
        </p:blipFill>
        <p:spPr>
          <a:xfrm>
            <a:off x="11409508" y="252591"/>
            <a:ext cx="519055" cy="519055"/>
          </a:xfrm>
          <a:prstGeom prst="rect">
            <a:avLst/>
          </a:prstGeom>
          <a:noFill/>
          <a:ln>
            <a:noFill/>
          </a:ln>
        </p:spPr>
      </p:pic>
      <p:sp>
        <p:nvSpPr>
          <p:cNvPr id="76" name="Google Shape;76;p45"/>
          <p:cNvSpPr txBox="1"/>
          <p:nvPr>
            <p:ph idx="12" type="sldNum"/>
          </p:nvPr>
        </p:nvSpPr>
        <p:spPr>
          <a:xfrm>
            <a:off x="11409508" y="6565215"/>
            <a:ext cx="480006" cy="138124"/>
          </a:xfrm>
          <a:prstGeom prst="rect">
            <a:avLst/>
          </a:prstGeom>
          <a:noFill/>
          <a:ln>
            <a:noFill/>
          </a:ln>
        </p:spPr>
        <p:txBody>
          <a:bodyPr anchorCtr="0" anchor="t" bIns="0" lIns="0" spcFirstLastPara="1" rIns="0" wrap="square" tIns="0">
            <a:noAutofit/>
          </a:bodyPr>
          <a:lstStyle>
            <a:lvl1pPr indent="0" lvl="0" marL="0" algn="r">
              <a:spcBef>
                <a:spcPts val="0"/>
              </a:spcBef>
              <a:buNone/>
              <a:defRPr sz="900">
                <a:solidFill>
                  <a:schemeClr val="dk1"/>
                </a:solidFill>
                <a:latin typeface="Calibri"/>
                <a:ea typeface="Calibri"/>
                <a:cs typeface="Calibri"/>
                <a:sym typeface="Calibri"/>
              </a:defRPr>
            </a:lvl1pPr>
            <a:lvl2pPr indent="0" lvl="1" marL="0" algn="r">
              <a:spcBef>
                <a:spcPts val="0"/>
              </a:spcBef>
              <a:buNone/>
              <a:defRPr sz="900">
                <a:solidFill>
                  <a:schemeClr val="dk1"/>
                </a:solidFill>
                <a:latin typeface="Calibri"/>
                <a:ea typeface="Calibri"/>
                <a:cs typeface="Calibri"/>
                <a:sym typeface="Calibri"/>
              </a:defRPr>
            </a:lvl2pPr>
            <a:lvl3pPr indent="0" lvl="2" marL="0" algn="r">
              <a:spcBef>
                <a:spcPts val="0"/>
              </a:spcBef>
              <a:buNone/>
              <a:defRPr sz="900">
                <a:solidFill>
                  <a:schemeClr val="dk1"/>
                </a:solidFill>
                <a:latin typeface="Calibri"/>
                <a:ea typeface="Calibri"/>
                <a:cs typeface="Calibri"/>
                <a:sym typeface="Calibri"/>
              </a:defRPr>
            </a:lvl3pPr>
            <a:lvl4pPr indent="0" lvl="3" marL="0" algn="r">
              <a:spcBef>
                <a:spcPts val="0"/>
              </a:spcBef>
              <a:buNone/>
              <a:defRPr sz="900">
                <a:solidFill>
                  <a:schemeClr val="dk1"/>
                </a:solidFill>
                <a:latin typeface="Calibri"/>
                <a:ea typeface="Calibri"/>
                <a:cs typeface="Calibri"/>
                <a:sym typeface="Calibri"/>
              </a:defRPr>
            </a:lvl4pPr>
            <a:lvl5pPr indent="0" lvl="4" marL="0" algn="r">
              <a:spcBef>
                <a:spcPts val="0"/>
              </a:spcBef>
              <a:buNone/>
              <a:defRPr sz="900">
                <a:solidFill>
                  <a:schemeClr val="dk1"/>
                </a:solidFill>
                <a:latin typeface="Calibri"/>
                <a:ea typeface="Calibri"/>
                <a:cs typeface="Calibri"/>
                <a:sym typeface="Calibri"/>
              </a:defRPr>
            </a:lvl5pPr>
            <a:lvl6pPr indent="0" lvl="5" marL="0" algn="r">
              <a:spcBef>
                <a:spcPts val="0"/>
              </a:spcBef>
              <a:buNone/>
              <a:defRPr sz="900">
                <a:solidFill>
                  <a:schemeClr val="dk1"/>
                </a:solidFill>
                <a:latin typeface="Calibri"/>
                <a:ea typeface="Calibri"/>
                <a:cs typeface="Calibri"/>
                <a:sym typeface="Calibri"/>
              </a:defRPr>
            </a:lvl6pPr>
            <a:lvl7pPr indent="0" lvl="6" marL="0" algn="r">
              <a:spcBef>
                <a:spcPts val="0"/>
              </a:spcBef>
              <a:buNone/>
              <a:defRPr sz="900">
                <a:solidFill>
                  <a:schemeClr val="dk1"/>
                </a:solidFill>
                <a:latin typeface="Calibri"/>
                <a:ea typeface="Calibri"/>
                <a:cs typeface="Calibri"/>
                <a:sym typeface="Calibri"/>
              </a:defRPr>
            </a:lvl7pPr>
            <a:lvl8pPr indent="0" lvl="7" marL="0" algn="r">
              <a:spcBef>
                <a:spcPts val="0"/>
              </a:spcBef>
              <a:buNone/>
              <a:defRPr sz="900">
                <a:solidFill>
                  <a:schemeClr val="dk1"/>
                </a:solidFill>
                <a:latin typeface="Calibri"/>
                <a:ea typeface="Calibri"/>
                <a:cs typeface="Calibri"/>
                <a:sym typeface="Calibri"/>
              </a:defRPr>
            </a:lvl8pPr>
            <a:lvl9pPr indent="0" lvl="8" marL="0" algn="r">
              <a:spcBef>
                <a:spcPts val="0"/>
              </a:spcBef>
              <a:buNone/>
              <a:defRPr sz="9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77" name="Google Shape;77;p45"/>
          <p:cNvSpPr txBox="1"/>
          <p:nvPr/>
        </p:nvSpPr>
        <p:spPr>
          <a:xfrm>
            <a:off x="8925136" y="6528332"/>
            <a:ext cx="2307266"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00">
                <a:solidFill>
                  <a:srgbClr val="000000"/>
                </a:solidFill>
                <a:latin typeface="Calibri"/>
                <a:ea typeface="Calibri"/>
                <a:cs typeface="Calibri"/>
                <a:sym typeface="Calibri"/>
              </a:rPr>
              <a:t>5/2/2023</a:t>
            </a:r>
            <a:endParaRPr sz="1000">
              <a:solidFill>
                <a:srgbClr val="000000"/>
              </a:solidFill>
              <a:latin typeface="Calibri"/>
              <a:ea typeface="Calibri"/>
              <a:cs typeface="Calibri"/>
              <a:sym typeface="Calibri"/>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8.jpg"/></Relationships>
</file>

<file path=ppt/slides/_rels/slide10.xml.rels><?xml version="1.0" encoding="UTF-8" standalone="yes"?><Relationships xmlns="http://schemas.openxmlformats.org/package/2006/relationships"><Relationship Id="rId20" Type="http://schemas.openxmlformats.org/officeDocument/2006/relationships/image" Target="../media/image67.png"/><Relationship Id="rId22" Type="http://schemas.openxmlformats.org/officeDocument/2006/relationships/image" Target="../media/image42.png"/><Relationship Id="rId21" Type="http://schemas.openxmlformats.org/officeDocument/2006/relationships/image" Target="../media/image44.png"/><Relationship Id="rId24" Type="http://schemas.openxmlformats.org/officeDocument/2006/relationships/image" Target="../media/image48.jpg"/><Relationship Id="rId23" Type="http://schemas.openxmlformats.org/officeDocument/2006/relationships/image" Target="../media/image68.jpg"/><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2.jpg"/><Relationship Id="rId4" Type="http://schemas.openxmlformats.org/officeDocument/2006/relationships/image" Target="../media/image25.png"/><Relationship Id="rId9" Type="http://schemas.openxmlformats.org/officeDocument/2006/relationships/image" Target="../media/image63.png"/><Relationship Id="rId26" Type="http://schemas.openxmlformats.org/officeDocument/2006/relationships/image" Target="../media/image46.png"/><Relationship Id="rId25" Type="http://schemas.openxmlformats.org/officeDocument/2006/relationships/image" Target="../media/image43.png"/><Relationship Id="rId28" Type="http://schemas.openxmlformats.org/officeDocument/2006/relationships/image" Target="../media/image51.png"/><Relationship Id="rId27" Type="http://schemas.openxmlformats.org/officeDocument/2006/relationships/image" Target="../media/image50.png"/><Relationship Id="rId5" Type="http://schemas.openxmlformats.org/officeDocument/2006/relationships/image" Target="../media/image38.png"/><Relationship Id="rId6" Type="http://schemas.openxmlformats.org/officeDocument/2006/relationships/image" Target="../media/image24.png"/><Relationship Id="rId29" Type="http://schemas.openxmlformats.org/officeDocument/2006/relationships/image" Target="../media/image45.png"/><Relationship Id="rId7" Type="http://schemas.openxmlformats.org/officeDocument/2006/relationships/image" Target="../media/image27.png"/><Relationship Id="rId8" Type="http://schemas.openxmlformats.org/officeDocument/2006/relationships/image" Target="../media/image36.png"/><Relationship Id="rId11" Type="http://schemas.openxmlformats.org/officeDocument/2006/relationships/image" Target="../media/image41.jpg"/><Relationship Id="rId10" Type="http://schemas.openxmlformats.org/officeDocument/2006/relationships/image" Target="../media/image49.png"/><Relationship Id="rId13" Type="http://schemas.openxmlformats.org/officeDocument/2006/relationships/image" Target="../media/image31.jpg"/><Relationship Id="rId12" Type="http://schemas.openxmlformats.org/officeDocument/2006/relationships/image" Target="../media/image32.jpg"/><Relationship Id="rId15" Type="http://schemas.openxmlformats.org/officeDocument/2006/relationships/image" Target="../media/image34.png"/><Relationship Id="rId14" Type="http://schemas.openxmlformats.org/officeDocument/2006/relationships/image" Target="../media/image47.png"/><Relationship Id="rId17" Type="http://schemas.openxmlformats.org/officeDocument/2006/relationships/image" Target="../media/image37.jpg"/><Relationship Id="rId16" Type="http://schemas.openxmlformats.org/officeDocument/2006/relationships/image" Target="../media/image54.png"/><Relationship Id="rId19" Type="http://schemas.openxmlformats.org/officeDocument/2006/relationships/image" Target="../media/image39.png"/><Relationship Id="rId18"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6.png"/><Relationship Id="rId4" Type="http://schemas.openxmlformats.org/officeDocument/2006/relationships/image" Target="../media/image55.jpg"/><Relationship Id="rId9" Type="http://schemas.openxmlformats.org/officeDocument/2006/relationships/image" Target="../media/image70.png"/><Relationship Id="rId5" Type="http://schemas.openxmlformats.org/officeDocument/2006/relationships/image" Target="../media/image82.png"/><Relationship Id="rId6" Type="http://schemas.openxmlformats.org/officeDocument/2006/relationships/image" Target="../media/image57.png"/><Relationship Id="rId7" Type="http://schemas.openxmlformats.org/officeDocument/2006/relationships/image" Target="../media/image76.png"/><Relationship Id="rId8" Type="http://schemas.openxmlformats.org/officeDocument/2006/relationships/image" Target="../media/image56.png"/><Relationship Id="rId10" Type="http://schemas.openxmlformats.org/officeDocument/2006/relationships/image" Target="../media/image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72.png"/></Relationships>
</file>

<file path=ppt/slides/_rels/slide14.xml.rels><?xml version="1.0" encoding="UTF-8" standalone="yes"?><Relationships xmlns="http://schemas.openxmlformats.org/package/2006/relationships"><Relationship Id="rId20" Type="http://schemas.openxmlformats.org/officeDocument/2006/relationships/image" Target="../media/image67.png"/><Relationship Id="rId22" Type="http://schemas.openxmlformats.org/officeDocument/2006/relationships/image" Target="../media/image42.png"/><Relationship Id="rId21" Type="http://schemas.openxmlformats.org/officeDocument/2006/relationships/image" Target="../media/image44.png"/><Relationship Id="rId24" Type="http://schemas.openxmlformats.org/officeDocument/2006/relationships/image" Target="../media/image48.jpg"/><Relationship Id="rId23" Type="http://schemas.openxmlformats.org/officeDocument/2006/relationships/image" Target="../media/image84.jpg"/><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comments" Target="../comments/comment1.xml"/><Relationship Id="rId4" Type="http://schemas.openxmlformats.org/officeDocument/2006/relationships/image" Target="../media/image69.jpg"/><Relationship Id="rId9" Type="http://schemas.openxmlformats.org/officeDocument/2006/relationships/image" Target="../media/image36.png"/><Relationship Id="rId26" Type="http://schemas.openxmlformats.org/officeDocument/2006/relationships/image" Target="../media/image87.png"/><Relationship Id="rId25" Type="http://schemas.openxmlformats.org/officeDocument/2006/relationships/image" Target="../media/image93.jpg"/><Relationship Id="rId28" Type="http://schemas.openxmlformats.org/officeDocument/2006/relationships/image" Target="../media/image95.jpg"/><Relationship Id="rId27" Type="http://schemas.openxmlformats.org/officeDocument/2006/relationships/image" Target="../media/image94.png"/><Relationship Id="rId5" Type="http://schemas.openxmlformats.org/officeDocument/2006/relationships/image" Target="../media/image25.png"/><Relationship Id="rId6" Type="http://schemas.openxmlformats.org/officeDocument/2006/relationships/image" Target="../media/image38.png"/><Relationship Id="rId29" Type="http://schemas.openxmlformats.org/officeDocument/2006/relationships/image" Target="../media/image104.jpg"/><Relationship Id="rId7" Type="http://schemas.openxmlformats.org/officeDocument/2006/relationships/image" Target="../media/image24.png"/><Relationship Id="rId8" Type="http://schemas.openxmlformats.org/officeDocument/2006/relationships/image" Target="../media/image27.png"/><Relationship Id="rId31" Type="http://schemas.openxmlformats.org/officeDocument/2006/relationships/image" Target="../media/image85.png"/><Relationship Id="rId30" Type="http://schemas.openxmlformats.org/officeDocument/2006/relationships/image" Target="../media/image103.png"/><Relationship Id="rId11" Type="http://schemas.openxmlformats.org/officeDocument/2006/relationships/image" Target="../media/image49.png"/><Relationship Id="rId10" Type="http://schemas.openxmlformats.org/officeDocument/2006/relationships/image" Target="../media/image63.png"/><Relationship Id="rId32" Type="http://schemas.openxmlformats.org/officeDocument/2006/relationships/image" Target="../media/image99.png"/><Relationship Id="rId13" Type="http://schemas.openxmlformats.org/officeDocument/2006/relationships/image" Target="../media/image31.jpg"/><Relationship Id="rId12" Type="http://schemas.openxmlformats.org/officeDocument/2006/relationships/image" Target="../media/image41.jpg"/><Relationship Id="rId15" Type="http://schemas.openxmlformats.org/officeDocument/2006/relationships/image" Target="../media/image34.png"/><Relationship Id="rId14" Type="http://schemas.openxmlformats.org/officeDocument/2006/relationships/image" Target="../media/image47.png"/><Relationship Id="rId17" Type="http://schemas.openxmlformats.org/officeDocument/2006/relationships/image" Target="../media/image74.jpg"/><Relationship Id="rId16" Type="http://schemas.openxmlformats.org/officeDocument/2006/relationships/image" Target="../media/image54.png"/><Relationship Id="rId19" Type="http://schemas.openxmlformats.org/officeDocument/2006/relationships/image" Target="../media/image39.png"/><Relationship Id="rId18"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0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89.png"/><Relationship Id="rId4" Type="http://schemas.openxmlformats.org/officeDocument/2006/relationships/image" Target="../media/image9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08.png"/><Relationship Id="rId4" Type="http://schemas.openxmlformats.org/officeDocument/2006/relationships/image" Target="../media/image9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97.png"/><Relationship Id="rId4" Type="http://schemas.openxmlformats.org/officeDocument/2006/relationships/image" Target="../media/image120.gif"/><Relationship Id="rId5" Type="http://schemas.openxmlformats.org/officeDocument/2006/relationships/image" Target="../media/image10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98.png"/><Relationship Id="rId4" Type="http://schemas.openxmlformats.org/officeDocument/2006/relationships/image" Target="../media/image92.png"/><Relationship Id="rId5" Type="http://schemas.openxmlformats.org/officeDocument/2006/relationships/image" Target="../media/image10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2.gif"/><Relationship Id="rId4" Type="http://schemas.openxmlformats.org/officeDocument/2006/relationships/image" Target="../media/image101.gif"/><Relationship Id="rId9" Type="http://schemas.openxmlformats.org/officeDocument/2006/relationships/image" Target="../media/image128.gif"/><Relationship Id="rId5" Type="http://schemas.openxmlformats.org/officeDocument/2006/relationships/image" Target="../media/image113.gif"/><Relationship Id="rId6" Type="http://schemas.openxmlformats.org/officeDocument/2006/relationships/image" Target="../media/image123.gif"/><Relationship Id="rId7" Type="http://schemas.openxmlformats.org/officeDocument/2006/relationships/image" Target="../media/image106.gif"/><Relationship Id="rId8" Type="http://schemas.openxmlformats.org/officeDocument/2006/relationships/image" Target="../media/image148.gif"/><Relationship Id="rId11" Type="http://schemas.openxmlformats.org/officeDocument/2006/relationships/image" Target="../media/image111.gif"/><Relationship Id="rId10" Type="http://schemas.openxmlformats.org/officeDocument/2006/relationships/image" Target="../media/image100.gif"/><Relationship Id="rId12" Type="http://schemas.openxmlformats.org/officeDocument/2006/relationships/image" Target="../media/image105.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10.png"/><Relationship Id="rId4" Type="http://schemas.openxmlformats.org/officeDocument/2006/relationships/image" Target="../media/image107.png"/><Relationship Id="rId9"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4.png"/><Relationship Id="rId7" Type="http://schemas.openxmlformats.org/officeDocument/2006/relationships/image" Target="../media/image115.png"/><Relationship Id="rId8" Type="http://schemas.openxmlformats.org/officeDocument/2006/relationships/image" Target="../media/image1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118.png"/><Relationship Id="rId4" Type="http://schemas.openxmlformats.org/officeDocument/2006/relationships/image" Target="../media/image124.png"/><Relationship Id="rId5" Type="http://schemas.openxmlformats.org/officeDocument/2006/relationships/image" Target="../media/image122.png"/><Relationship Id="rId6" Type="http://schemas.openxmlformats.org/officeDocument/2006/relationships/image" Target="../media/image127.png"/><Relationship Id="rId7" Type="http://schemas.openxmlformats.org/officeDocument/2006/relationships/image" Target="../media/image125.png"/><Relationship Id="rId8"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129.gif"/><Relationship Id="rId4" Type="http://schemas.openxmlformats.org/officeDocument/2006/relationships/image" Target="../media/image134.gif"/><Relationship Id="rId5" Type="http://schemas.openxmlformats.org/officeDocument/2006/relationships/image" Target="../media/image130.png"/><Relationship Id="rId6" Type="http://schemas.openxmlformats.org/officeDocument/2006/relationships/image" Target="../media/image141.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131.jpg"/><Relationship Id="rId4" Type="http://schemas.openxmlformats.org/officeDocument/2006/relationships/image" Target="../media/image144.png"/><Relationship Id="rId5" Type="http://schemas.openxmlformats.org/officeDocument/2006/relationships/image" Target="../media/image1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132.png"/><Relationship Id="rId4" Type="http://schemas.openxmlformats.org/officeDocument/2006/relationships/image" Target="../media/image145.png"/><Relationship Id="rId5" Type="http://schemas.openxmlformats.org/officeDocument/2006/relationships/image" Target="../media/image1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chart" Target="../charts/char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chart" Target="../charts/char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47.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135.png"/><Relationship Id="rId4" Type="http://schemas.openxmlformats.org/officeDocument/2006/relationships/image" Target="../media/image1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137.png"/><Relationship Id="rId4" Type="http://schemas.openxmlformats.org/officeDocument/2006/relationships/image" Target="../media/image1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10.png"/><Relationship Id="rId4" Type="http://schemas.openxmlformats.org/officeDocument/2006/relationships/image" Target="../media/image142.png"/><Relationship Id="rId5" Type="http://schemas.openxmlformats.org/officeDocument/2006/relationships/image" Target="../media/image6.png"/><Relationship Id="rId6" Type="http://schemas.openxmlformats.org/officeDocument/2006/relationships/image" Target="../media/image28.png"/><Relationship Id="rId7" Type="http://schemas.openxmlformats.org/officeDocument/2006/relationships/image" Target="../media/image1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hyperlink" Target="https://csl.noaa.gov/projects/ages/" TargetMode="External"/><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9.png"/><Relationship Id="rId8" Type="http://schemas.openxmlformats.org/officeDocument/2006/relationships/image" Target="../media/image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35.png"/><Relationship Id="rId5" Type="http://schemas.openxmlformats.org/officeDocument/2006/relationships/image" Target="../media/image26.png"/><Relationship Id="rId6"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
          <p:cNvSpPr txBox="1"/>
          <p:nvPr>
            <p:ph idx="1" type="subTitle"/>
          </p:nvPr>
        </p:nvSpPr>
        <p:spPr>
          <a:xfrm>
            <a:off x="6057900" y="1447800"/>
            <a:ext cx="5918310" cy="5534025"/>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90000"/>
              </a:lnSpc>
              <a:spcBef>
                <a:spcPts val="0"/>
              </a:spcBef>
              <a:spcAft>
                <a:spcPts val="0"/>
              </a:spcAft>
              <a:buClr>
                <a:schemeClr val="dk1"/>
              </a:buClr>
              <a:buSzPct val="100000"/>
              <a:buNone/>
            </a:pPr>
            <a:r>
              <a:rPr lang="en-US"/>
              <a:t>Significant Points from the Panel:</a:t>
            </a:r>
            <a:endParaRPr/>
          </a:p>
          <a:p>
            <a:pPr indent="-457200" lvl="0" marL="457200" rtl="0" algn="l">
              <a:lnSpc>
                <a:spcPct val="90000"/>
              </a:lnSpc>
              <a:spcBef>
                <a:spcPts val="1000"/>
              </a:spcBef>
              <a:spcAft>
                <a:spcPts val="0"/>
              </a:spcAft>
              <a:buClr>
                <a:schemeClr val="dk1"/>
              </a:buClr>
              <a:buSzPct val="100000"/>
              <a:buAutoNum type="arabicPeriod"/>
            </a:pPr>
            <a:r>
              <a:rPr lang="en-US"/>
              <a:t>GEO/LEO intercalibration and assimilation are essential</a:t>
            </a:r>
            <a:endParaRPr/>
          </a:p>
          <a:p>
            <a:pPr indent="-457200" lvl="0" marL="457200" rtl="0" algn="l">
              <a:lnSpc>
                <a:spcPct val="90000"/>
              </a:lnSpc>
              <a:spcBef>
                <a:spcPts val="1000"/>
              </a:spcBef>
              <a:spcAft>
                <a:spcPts val="0"/>
              </a:spcAft>
              <a:buClr>
                <a:schemeClr val="dk1"/>
              </a:buClr>
              <a:buSzPct val="100000"/>
              <a:buFont typeface="Arial"/>
              <a:buAutoNum type="arabicPeriod"/>
            </a:pPr>
            <a:r>
              <a:rPr i="1" lang="en-US"/>
              <a:t>A UV-VIS Component of the Global Space-Based Inter-Calibration System (GSICS) needs to be developed</a:t>
            </a:r>
            <a:endParaRPr/>
          </a:p>
          <a:p>
            <a:pPr indent="-457200" lvl="0" marL="457200" rtl="0" algn="l">
              <a:lnSpc>
                <a:spcPct val="90000"/>
              </a:lnSpc>
              <a:spcBef>
                <a:spcPts val="1000"/>
              </a:spcBef>
              <a:spcAft>
                <a:spcPts val="0"/>
              </a:spcAft>
              <a:buClr>
                <a:schemeClr val="dk1"/>
              </a:buClr>
              <a:buSzPct val="100000"/>
              <a:buAutoNum type="arabicPeriod"/>
            </a:pPr>
            <a:r>
              <a:rPr lang="en-US"/>
              <a:t>Validation is not adequately addressed</a:t>
            </a:r>
            <a:endParaRPr/>
          </a:p>
          <a:p>
            <a:pPr indent="-457200" lvl="0" marL="457200" rtl="0" algn="l">
              <a:lnSpc>
                <a:spcPct val="90000"/>
              </a:lnSpc>
              <a:spcBef>
                <a:spcPts val="1000"/>
              </a:spcBef>
              <a:spcAft>
                <a:spcPts val="0"/>
              </a:spcAft>
              <a:buClr>
                <a:schemeClr val="dk1"/>
              </a:buClr>
              <a:buSzPct val="100000"/>
              <a:buAutoNum type="arabicPeriod"/>
            </a:pPr>
            <a:r>
              <a:rPr lang="en-US"/>
              <a:t>What is the funding plan for analyses?</a:t>
            </a:r>
            <a:endParaRPr/>
          </a:p>
          <a:p>
            <a:pPr indent="-457200" lvl="0" marL="457200" rtl="0" algn="l">
              <a:lnSpc>
                <a:spcPct val="90000"/>
              </a:lnSpc>
              <a:spcBef>
                <a:spcPts val="1000"/>
              </a:spcBef>
              <a:spcAft>
                <a:spcPts val="0"/>
              </a:spcAft>
              <a:buClr>
                <a:schemeClr val="dk1"/>
              </a:buClr>
              <a:buSzPct val="100000"/>
              <a:buAutoNum type="arabicPeriod"/>
            </a:pPr>
            <a:r>
              <a:rPr lang="en-US"/>
              <a:t>The path forward for GEO-XO encompasses a broad spectrum of users and is off to a good start, but will benefit from early TEMPO results and lessons.</a:t>
            </a:r>
            <a:endParaRPr/>
          </a:p>
          <a:p>
            <a:pPr indent="-457200" lvl="0" marL="457200" rtl="0" algn="l">
              <a:lnSpc>
                <a:spcPct val="90000"/>
              </a:lnSpc>
              <a:spcBef>
                <a:spcPts val="1000"/>
              </a:spcBef>
              <a:spcAft>
                <a:spcPts val="0"/>
              </a:spcAft>
              <a:buClr>
                <a:schemeClr val="dk1"/>
              </a:buClr>
              <a:buSzPct val="100000"/>
              <a:buAutoNum type="arabicPeriod"/>
            </a:pPr>
            <a:r>
              <a:rPr lang="en-US"/>
              <a:t>GEMS observations provide an excellent set of guideposts</a:t>
            </a:r>
            <a:endParaRPr/>
          </a:p>
          <a:p>
            <a:pPr indent="-457200" lvl="0" marL="457200" rtl="0" algn="l">
              <a:lnSpc>
                <a:spcPct val="90000"/>
              </a:lnSpc>
              <a:spcBef>
                <a:spcPts val="1000"/>
              </a:spcBef>
              <a:spcAft>
                <a:spcPts val="0"/>
              </a:spcAft>
              <a:buClr>
                <a:schemeClr val="dk1"/>
              </a:buClr>
              <a:buSzPct val="100000"/>
              <a:buAutoNum type="arabicPeriod"/>
            </a:pPr>
            <a:r>
              <a:rPr lang="en-US"/>
              <a:t>TEMPO commissioning comprises a large number of complex operations – SAO and NASA know what to do with a lot of support from Ball, Maxar, and Intelsat</a:t>
            </a:r>
            <a:endParaRPr/>
          </a:p>
          <a:p>
            <a:pPr indent="-457200" lvl="0" marL="457200" rtl="0" algn="l">
              <a:lnSpc>
                <a:spcPct val="90000"/>
              </a:lnSpc>
              <a:spcBef>
                <a:spcPts val="1000"/>
              </a:spcBef>
              <a:spcAft>
                <a:spcPts val="0"/>
              </a:spcAft>
              <a:buClr>
                <a:schemeClr val="dk1"/>
              </a:buClr>
              <a:buSzPct val="100000"/>
              <a:buAutoNum type="arabicPeriod"/>
            </a:pPr>
            <a:r>
              <a:rPr lang="en-US"/>
              <a:t>TEMPO survived a large number of intense reviews, launched to orbit,  and is currently in the complex commissioning phase (please don’t get in the way)</a:t>
            </a:r>
            <a:endParaRPr/>
          </a:p>
          <a:p>
            <a:pPr indent="-457200" lvl="0" marL="457200" rtl="0" algn="l">
              <a:lnSpc>
                <a:spcPct val="90000"/>
              </a:lnSpc>
              <a:spcBef>
                <a:spcPts val="1000"/>
              </a:spcBef>
              <a:spcAft>
                <a:spcPts val="0"/>
              </a:spcAft>
              <a:buClr>
                <a:schemeClr val="dk1"/>
              </a:buClr>
              <a:buSzPct val="100000"/>
              <a:buAutoNum type="arabicPeriod"/>
            </a:pPr>
            <a:r>
              <a:rPr lang="en-US"/>
              <a:t>GeoXO ACX will bring TEMPO AQ-observation capability to a higher level and broader constituency: Start with the CEOS (GEMS/TEMPO/S4) constellation.</a:t>
            </a:r>
            <a:endParaRPr/>
          </a:p>
          <a:p>
            <a:pPr indent="-457200" lvl="0" marL="457200" rtl="0" algn="l">
              <a:lnSpc>
                <a:spcPct val="90000"/>
              </a:lnSpc>
              <a:spcBef>
                <a:spcPts val="1000"/>
              </a:spcBef>
              <a:spcAft>
                <a:spcPts val="0"/>
              </a:spcAft>
              <a:buClr>
                <a:schemeClr val="dk1"/>
              </a:buClr>
              <a:buSzPct val="100000"/>
              <a:buAutoNum type="arabicPeriod"/>
            </a:pPr>
            <a:r>
              <a:rPr lang="en-US"/>
              <a:t>TEMPO’s international partners are counting on using its observations for a wide variety of AQ issues</a:t>
            </a:r>
            <a:endParaRPr/>
          </a:p>
          <a:p>
            <a:pPr indent="-457200" lvl="0" marL="457200" rtl="0" algn="l">
              <a:lnSpc>
                <a:spcPct val="90000"/>
              </a:lnSpc>
              <a:spcBef>
                <a:spcPts val="1000"/>
              </a:spcBef>
              <a:spcAft>
                <a:spcPts val="0"/>
              </a:spcAft>
              <a:buClr>
                <a:schemeClr val="dk1"/>
              </a:buClr>
              <a:buSzPct val="100000"/>
              <a:buAutoNum type="arabicPeriod"/>
            </a:pPr>
            <a:r>
              <a:rPr lang="en-US"/>
              <a:t>If we need to continue the mission, we can build a TEMPO2 in short order</a:t>
            </a:r>
            <a:endParaRPr/>
          </a:p>
          <a:p>
            <a:pPr indent="-457200" lvl="0" marL="457200" rtl="0" algn="l">
              <a:lnSpc>
                <a:spcPct val="90000"/>
              </a:lnSpc>
              <a:spcBef>
                <a:spcPts val="1000"/>
              </a:spcBef>
              <a:spcAft>
                <a:spcPts val="0"/>
              </a:spcAft>
              <a:buClr>
                <a:schemeClr val="dk1"/>
              </a:buClr>
              <a:buSzPct val="100000"/>
              <a:buAutoNum type="arabicPeriod"/>
            </a:pPr>
            <a:r>
              <a:rPr lang="en-US"/>
              <a:t>Successful application of TEMPO observations requires detailed understanding of atmospheric chemical processes: temporal, spatial, emissions, meteorology</a:t>
            </a:r>
            <a:endParaRPr/>
          </a:p>
          <a:p>
            <a:pPr indent="-457200" lvl="0" marL="457200" rtl="0" algn="l">
              <a:lnSpc>
                <a:spcPct val="90000"/>
              </a:lnSpc>
              <a:spcBef>
                <a:spcPts val="1000"/>
              </a:spcBef>
              <a:spcAft>
                <a:spcPts val="0"/>
              </a:spcAft>
              <a:buClr>
                <a:schemeClr val="dk1"/>
              </a:buClr>
              <a:buSzPct val="100000"/>
              <a:buAutoNum type="arabicPeriod"/>
            </a:pPr>
            <a:r>
              <a:rPr lang="en-US"/>
              <a:t>We need to measure the IR gases</a:t>
            </a:r>
            <a:endParaRPr/>
          </a:p>
          <a:p>
            <a:pPr indent="-457200" lvl="0" marL="457200" rtl="0" algn="l">
              <a:lnSpc>
                <a:spcPct val="90000"/>
              </a:lnSpc>
              <a:spcBef>
                <a:spcPts val="1000"/>
              </a:spcBef>
              <a:spcAft>
                <a:spcPts val="0"/>
              </a:spcAft>
              <a:buClr>
                <a:schemeClr val="dk1"/>
              </a:buClr>
              <a:buSzPct val="100000"/>
              <a:buAutoNum type="arabicPeriod"/>
            </a:pPr>
            <a:r>
              <a:rPr lang="en-US"/>
              <a:t>Who will observe over S. America, Africa, and India?</a:t>
            </a:r>
            <a:endParaRPr/>
          </a:p>
        </p:txBody>
      </p:sp>
      <p:pic>
        <p:nvPicPr>
          <p:cNvPr id="131" name="Google Shape;131;p1"/>
          <p:cNvPicPr preferRelativeResize="0"/>
          <p:nvPr/>
        </p:nvPicPr>
        <p:blipFill rotWithShape="1">
          <a:blip r:embed="rId3">
            <a:alphaModFix/>
          </a:blip>
          <a:srcRect b="0" l="0" r="0" t="0"/>
          <a:stretch/>
        </p:blipFill>
        <p:spPr>
          <a:xfrm rot="5400000">
            <a:off x="-3600828" y="1886396"/>
            <a:ext cx="13102714" cy="6079750"/>
          </a:xfrm>
          <a:prstGeom prst="rect">
            <a:avLst/>
          </a:prstGeom>
          <a:noFill/>
          <a:ln>
            <a:noFill/>
          </a:ln>
        </p:spPr>
      </p:pic>
      <p:sp>
        <p:nvSpPr>
          <p:cNvPr id="132" name="Google Shape;132;p1"/>
          <p:cNvSpPr txBox="1"/>
          <p:nvPr>
            <p:ph type="ctrTitle"/>
          </p:nvPr>
        </p:nvSpPr>
        <p:spPr>
          <a:xfrm>
            <a:off x="6419030" y="0"/>
            <a:ext cx="4827878" cy="1374623"/>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sz="4400"/>
              <a:t>TEMPO/GeoXO JOINT PANEL</a:t>
            </a:r>
            <a:endParaRPr sz="4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0"/>
          <p:cNvSpPr txBox="1"/>
          <p:nvPr>
            <p:ph idx="1" type="body"/>
          </p:nvPr>
        </p:nvSpPr>
        <p:spPr>
          <a:xfrm>
            <a:off x="1283882" y="0"/>
            <a:ext cx="9250326" cy="118999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b="1" lang="en-US" sz="2800"/>
              <a:t>What new or enhanced partnerships should be engaged from TEMPO to GeoXO ACX? </a:t>
            </a:r>
            <a:endParaRPr sz="2800"/>
          </a:p>
        </p:txBody>
      </p:sp>
      <p:sp>
        <p:nvSpPr>
          <p:cNvPr id="225" name="Google Shape;225;p10"/>
          <p:cNvSpPr txBox="1"/>
          <p:nvPr/>
        </p:nvSpPr>
        <p:spPr>
          <a:xfrm>
            <a:off x="129335" y="1269104"/>
            <a:ext cx="2736900" cy="1631216"/>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Existing stakeholders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ACX science team</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Data exploration</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User engagement</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User readiness</a:t>
            </a:r>
            <a:endParaRPr/>
          </a:p>
        </p:txBody>
      </p:sp>
      <p:grpSp>
        <p:nvGrpSpPr>
          <p:cNvPr id="226" name="Google Shape;226;p10"/>
          <p:cNvGrpSpPr/>
          <p:nvPr/>
        </p:nvGrpSpPr>
        <p:grpSpPr>
          <a:xfrm>
            <a:off x="2998710" y="1218262"/>
            <a:ext cx="4023982" cy="1494381"/>
            <a:chOff x="6412730" y="1058445"/>
            <a:chExt cx="5555231" cy="2063039"/>
          </a:xfrm>
        </p:grpSpPr>
        <p:pic>
          <p:nvPicPr>
            <p:cNvPr descr="World Meteorological Organization (@WMO) / Twitter" id="227" name="Google Shape;227;p10"/>
            <p:cNvPicPr preferRelativeResize="0"/>
            <p:nvPr/>
          </p:nvPicPr>
          <p:blipFill rotWithShape="1">
            <a:blip r:embed="rId3">
              <a:alphaModFix/>
            </a:blip>
            <a:srcRect b="0" l="13830" r="12054" t="0"/>
            <a:stretch/>
          </p:blipFill>
          <p:spPr>
            <a:xfrm>
              <a:off x="9317945" y="1765485"/>
              <a:ext cx="548888" cy="740576"/>
            </a:xfrm>
            <a:prstGeom prst="rect">
              <a:avLst/>
            </a:prstGeom>
            <a:noFill/>
            <a:ln>
              <a:noFill/>
            </a:ln>
          </p:spPr>
        </p:pic>
        <p:pic>
          <p:nvPicPr>
            <p:cNvPr descr="The Weather Channel - Wikipedia, la enciclopedia libre" id="228" name="Google Shape;228;p10"/>
            <p:cNvPicPr preferRelativeResize="0"/>
            <p:nvPr/>
          </p:nvPicPr>
          <p:blipFill rotWithShape="1">
            <a:blip r:embed="rId4">
              <a:alphaModFix/>
            </a:blip>
            <a:srcRect b="0" l="0" r="0" t="0"/>
            <a:stretch/>
          </p:blipFill>
          <p:spPr>
            <a:xfrm>
              <a:off x="10257093" y="2561906"/>
              <a:ext cx="521136" cy="521136"/>
            </a:xfrm>
            <a:prstGeom prst="rect">
              <a:avLst/>
            </a:prstGeom>
            <a:noFill/>
            <a:ln>
              <a:noFill/>
            </a:ln>
          </p:spPr>
        </p:pic>
        <p:pic>
          <p:nvPicPr>
            <p:cNvPr descr="The New York Times en Español - Home | Facebook" id="229" name="Google Shape;229;p10"/>
            <p:cNvPicPr preferRelativeResize="0"/>
            <p:nvPr/>
          </p:nvPicPr>
          <p:blipFill rotWithShape="1">
            <a:blip r:embed="rId5">
              <a:alphaModFix/>
            </a:blip>
            <a:srcRect b="0" l="0" r="0" t="0"/>
            <a:stretch/>
          </p:blipFill>
          <p:spPr>
            <a:xfrm>
              <a:off x="10839556" y="2561907"/>
              <a:ext cx="521135" cy="521135"/>
            </a:xfrm>
            <a:prstGeom prst="rect">
              <a:avLst/>
            </a:prstGeom>
            <a:noFill/>
            <a:ln>
              <a:noFill/>
            </a:ln>
          </p:spPr>
        </p:pic>
        <p:pic>
          <p:nvPicPr>
            <p:cNvPr descr="The Washington Post - Apps en Google Play" id="230" name="Google Shape;230;p10"/>
            <p:cNvPicPr preferRelativeResize="0"/>
            <p:nvPr/>
          </p:nvPicPr>
          <p:blipFill rotWithShape="1">
            <a:blip r:embed="rId6">
              <a:alphaModFix/>
            </a:blip>
            <a:srcRect b="0" l="0" r="0" t="0"/>
            <a:stretch/>
          </p:blipFill>
          <p:spPr>
            <a:xfrm>
              <a:off x="11422018" y="2561906"/>
              <a:ext cx="521136" cy="521136"/>
            </a:xfrm>
            <a:prstGeom prst="rect">
              <a:avLst/>
            </a:prstGeom>
            <a:noFill/>
            <a:ln>
              <a:noFill/>
            </a:ln>
          </p:spPr>
        </p:pic>
        <p:pic>
          <p:nvPicPr>
            <p:cNvPr descr="State of play: Copernicus Atmosphere Monitoring Service — Copernicus In  Situ Component" id="231" name="Google Shape;231;p10"/>
            <p:cNvPicPr preferRelativeResize="0"/>
            <p:nvPr/>
          </p:nvPicPr>
          <p:blipFill rotWithShape="1">
            <a:blip r:embed="rId7">
              <a:alphaModFix/>
            </a:blip>
            <a:srcRect b="0" l="0" r="0" t="0"/>
            <a:stretch/>
          </p:blipFill>
          <p:spPr>
            <a:xfrm>
              <a:off x="10746425" y="1840789"/>
              <a:ext cx="1221536" cy="589968"/>
            </a:xfrm>
            <a:prstGeom prst="rect">
              <a:avLst/>
            </a:prstGeom>
            <a:noFill/>
            <a:ln>
              <a:noFill/>
            </a:ln>
          </p:spPr>
        </p:pic>
        <p:pic>
          <p:nvPicPr>
            <p:cNvPr descr="EPA en español | US EPA" id="232" name="Google Shape;232;p10"/>
            <p:cNvPicPr preferRelativeResize="0"/>
            <p:nvPr/>
          </p:nvPicPr>
          <p:blipFill rotWithShape="1">
            <a:blip r:embed="rId8">
              <a:alphaModFix/>
            </a:blip>
            <a:srcRect b="0" l="0" r="0" t="0"/>
            <a:stretch/>
          </p:blipFill>
          <p:spPr>
            <a:xfrm>
              <a:off x="6412730" y="1099637"/>
              <a:ext cx="671910" cy="671910"/>
            </a:xfrm>
            <a:prstGeom prst="rect">
              <a:avLst/>
            </a:prstGeom>
            <a:noFill/>
            <a:ln>
              <a:noFill/>
            </a:ln>
          </p:spPr>
        </p:pic>
        <p:pic>
          <p:nvPicPr>
            <p:cNvPr descr="Work With MDE" id="233" name="Google Shape;233;p10"/>
            <p:cNvPicPr preferRelativeResize="0"/>
            <p:nvPr/>
          </p:nvPicPr>
          <p:blipFill rotWithShape="1">
            <a:blip r:embed="rId9">
              <a:alphaModFix/>
            </a:blip>
            <a:srcRect b="0" l="0" r="0" t="0"/>
            <a:stretch/>
          </p:blipFill>
          <p:spPr>
            <a:xfrm>
              <a:off x="7114395" y="1098138"/>
              <a:ext cx="671910" cy="674909"/>
            </a:xfrm>
            <a:prstGeom prst="rect">
              <a:avLst/>
            </a:prstGeom>
            <a:noFill/>
            <a:ln>
              <a:noFill/>
            </a:ln>
          </p:spPr>
        </p:pic>
        <p:pic>
          <p:nvPicPr>
            <p:cNvPr descr="Maine Department of Environmental Protection | Maine State Library Research  | Digital Maine" id="234" name="Google Shape;234;p10"/>
            <p:cNvPicPr preferRelativeResize="0"/>
            <p:nvPr/>
          </p:nvPicPr>
          <p:blipFill rotWithShape="1">
            <a:blip r:embed="rId10">
              <a:alphaModFix/>
            </a:blip>
            <a:srcRect b="0" l="0" r="0" t="0"/>
            <a:stretch/>
          </p:blipFill>
          <p:spPr>
            <a:xfrm>
              <a:off x="8525625" y="1092544"/>
              <a:ext cx="683048" cy="686097"/>
            </a:xfrm>
            <a:prstGeom prst="rect">
              <a:avLst/>
            </a:prstGeom>
            <a:noFill/>
            <a:ln>
              <a:noFill/>
            </a:ln>
          </p:spPr>
        </p:pic>
        <p:pic>
          <p:nvPicPr>
            <p:cNvPr descr="New York Dept. of Environmental Conservation | U.S. Fish &amp; Wildlife Service" id="235" name="Google Shape;235;p10"/>
            <p:cNvPicPr preferRelativeResize="0"/>
            <p:nvPr/>
          </p:nvPicPr>
          <p:blipFill rotWithShape="1">
            <a:blip r:embed="rId11">
              <a:alphaModFix/>
            </a:blip>
            <a:srcRect b="0" l="0" r="0" t="0"/>
            <a:stretch/>
          </p:blipFill>
          <p:spPr>
            <a:xfrm>
              <a:off x="7816060" y="1095687"/>
              <a:ext cx="679810" cy="679810"/>
            </a:xfrm>
            <a:prstGeom prst="rect">
              <a:avLst/>
            </a:prstGeom>
            <a:noFill/>
            <a:ln>
              <a:noFill/>
            </a:ln>
          </p:spPr>
        </p:pic>
        <p:pic>
          <p:nvPicPr>
            <p:cNvPr descr="Georgia EPD to monitor air quality in Covington, Smyrna - The Covington News" id="236" name="Google Shape;236;p10"/>
            <p:cNvPicPr preferRelativeResize="0"/>
            <p:nvPr/>
          </p:nvPicPr>
          <p:blipFill rotWithShape="1">
            <a:blip r:embed="rId12">
              <a:alphaModFix/>
            </a:blip>
            <a:srcRect b="0" l="0" r="0" t="0"/>
            <a:stretch/>
          </p:blipFill>
          <p:spPr>
            <a:xfrm>
              <a:off x="9238428" y="1121892"/>
              <a:ext cx="812117" cy="627400"/>
            </a:xfrm>
            <a:prstGeom prst="rect">
              <a:avLst/>
            </a:prstGeom>
            <a:noFill/>
            <a:ln>
              <a:noFill/>
            </a:ln>
          </p:spPr>
        </p:pic>
        <p:pic>
          <p:nvPicPr>
            <p:cNvPr descr="Oregon Department of Environmental Quality | LinkedIn" id="237" name="Google Shape;237;p10"/>
            <p:cNvPicPr preferRelativeResize="0"/>
            <p:nvPr/>
          </p:nvPicPr>
          <p:blipFill rotWithShape="1">
            <a:blip r:embed="rId13">
              <a:alphaModFix/>
            </a:blip>
            <a:srcRect b="0" l="14526" r="14350" t="0"/>
            <a:stretch/>
          </p:blipFill>
          <p:spPr>
            <a:xfrm>
              <a:off x="10080300" y="1125939"/>
              <a:ext cx="440468" cy="619306"/>
            </a:xfrm>
            <a:prstGeom prst="rect">
              <a:avLst/>
            </a:prstGeom>
            <a:noFill/>
            <a:ln>
              <a:noFill/>
            </a:ln>
          </p:spPr>
        </p:pic>
        <p:pic>
          <p:nvPicPr>
            <p:cNvPr descr="Perfil de colaborador sobre la calidad del aire de South Coast Air Quality  Management District (South Coast AQMD) | IQAir" id="238" name="Google Shape;238;p10"/>
            <p:cNvPicPr preferRelativeResize="0"/>
            <p:nvPr/>
          </p:nvPicPr>
          <p:blipFill rotWithShape="1">
            <a:blip r:embed="rId14">
              <a:alphaModFix/>
            </a:blip>
            <a:srcRect b="0" l="13818" r="11682" t="0"/>
            <a:stretch/>
          </p:blipFill>
          <p:spPr>
            <a:xfrm>
              <a:off x="10550523" y="1058445"/>
              <a:ext cx="561941" cy="754295"/>
            </a:xfrm>
            <a:prstGeom prst="rect">
              <a:avLst/>
            </a:prstGeom>
            <a:noFill/>
            <a:ln>
              <a:noFill/>
            </a:ln>
          </p:spPr>
        </p:pic>
        <p:pic>
          <p:nvPicPr>
            <p:cNvPr descr="Servicio Forestal de los Estados Unidos - Wikipedia, la enciclopedia libre" id="239" name="Google Shape;239;p10"/>
            <p:cNvPicPr preferRelativeResize="0"/>
            <p:nvPr/>
          </p:nvPicPr>
          <p:blipFill rotWithShape="1">
            <a:blip r:embed="rId15">
              <a:alphaModFix/>
            </a:blip>
            <a:srcRect b="0" l="0" r="0" t="0"/>
            <a:stretch/>
          </p:blipFill>
          <p:spPr>
            <a:xfrm>
              <a:off x="6443060" y="1795725"/>
              <a:ext cx="613815" cy="680096"/>
            </a:xfrm>
            <a:prstGeom prst="rect">
              <a:avLst/>
            </a:prstGeom>
            <a:noFill/>
            <a:ln>
              <a:noFill/>
            </a:ln>
          </p:spPr>
        </p:pic>
        <p:pic>
          <p:nvPicPr>
            <p:cNvPr descr="IPCC" id="240" name="Google Shape;240;p10"/>
            <p:cNvPicPr preferRelativeResize="0"/>
            <p:nvPr/>
          </p:nvPicPr>
          <p:blipFill rotWithShape="1">
            <a:blip r:embed="rId16">
              <a:alphaModFix/>
            </a:blip>
            <a:srcRect b="0" l="0" r="0" t="0"/>
            <a:stretch/>
          </p:blipFill>
          <p:spPr>
            <a:xfrm>
              <a:off x="6476300" y="2532187"/>
              <a:ext cx="580575" cy="580575"/>
            </a:xfrm>
            <a:prstGeom prst="rect">
              <a:avLst/>
            </a:prstGeom>
            <a:noFill/>
            <a:ln>
              <a:noFill/>
            </a:ln>
          </p:spPr>
        </p:pic>
        <p:pic>
          <p:nvPicPr>
            <p:cNvPr descr="About IGAC | 2016 IGAC Science Conference" id="241" name="Google Shape;241;p10"/>
            <p:cNvPicPr preferRelativeResize="0"/>
            <p:nvPr/>
          </p:nvPicPr>
          <p:blipFill rotWithShape="1">
            <a:blip r:embed="rId17">
              <a:alphaModFix/>
            </a:blip>
            <a:srcRect b="0" l="0" r="0" t="0"/>
            <a:stretch/>
          </p:blipFill>
          <p:spPr>
            <a:xfrm>
              <a:off x="9600404" y="2523464"/>
              <a:ext cx="595362" cy="598020"/>
            </a:xfrm>
            <a:prstGeom prst="rect">
              <a:avLst/>
            </a:prstGeom>
            <a:noFill/>
            <a:ln>
              <a:noFill/>
            </a:ln>
          </p:spPr>
        </p:pic>
        <p:pic>
          <p:nvPicPr>
            <p:cNvPr descr="United Nations Environment Programme - Wikipedia" id="242" name="Google Shape;242;p10"/>
            <p:cNvPicPr preferRelativeResize="0"/>
            <p:nvPr/>
          </p:nvPicPr>
          <p:blipFill rotWithShape="1">
            <a:blip r:embed="rId18">
              <a:alphaModFix/>
            </a:blip>
            <a:srcRect b="0" l="0" r="0" t="0"/>
            <a:stretch/>
          </p:blipFill>
          <p:spPr>
            <a:xfrm>
              <a:off x="8690109" y="1832064"/>
              <a:ext cx="516952" cy="607419"/>
            </a:xfrm>
            <a:prstGeom prst="rect">
              <a:avLst/>
            </a:prstGeom>
            <a:noFill/>
            <a:ln>
              <a:noFill/>
            </a:ln>
          </p:spPr>
        </p:pic>
        <p:pic>
          <p:nvPicPr>
            <p:cNvPr descr="CDC en Español | Facebook" id="243" name="Google Shape;243;p10"/>
            <p:cNvPicPr preferRelativeResize="0"/>
            <p:nvPr/>
          </p:nvPicPr>
          <p:blipFill rotWithShape="1">
            <a:blip r:embed="rId19">
              <a:alphaModFix/>
            </a:blip>
            <a:srcRect b="0" l="0" r="0" t="0"/>
            <a:stretch/>
          </p:blipFill>
          <p:spPr>
            <a:xfrm>
              <a:off x="7167759" y="1810628"/>
              <a:ext cx="650291" cy="650291"/>
            </a:xfrm>
            <a:prstGeom prst="rect">
              <a:avLst/>
            </a:prstGeom>
            <a:noFill/>
            <a:ln>
              <a:noFill/>
            </a:ln>
          </p:spPr>
        </p:pic>
        <p:pic>
          <p:nvPicPr>
            <p:cNvPr descr="Archivo:Seal of the United States Federal Aviation Administration.svg -  Wikipedia, la enciclopedia libre" id="244" name="Google Shape;244;p10"/>
            <p:cNvPicPr preferRelativeResize="0"/>
            <p:nvPr/>
          </p:nvPicPr>
          <p:blipFill rotWithShape="1">
            <a:blip r:embed="rId20">
              <a:alphaModFix/>
            </a:blip>
            <a:srcRect b="0" l="0" r="0" t="0"/>
            <a:stretch/>
          </p:blipFill>
          <p:spPr>
            <a:xfrm>
              <a:off x="7928934" y="1810628"/>
              <a:ext cx="650291" cy="650291"/>
            </a:xfrm>
            <a:prstGeom prst="rect">
              <a:avLst/>
            </a:prstGeom>
            <a:noFill/>
            <a:ln>
              <a:noFill/>
            </a:ln>
          </p:spPr>
        </p:pic>
        <p:pic>
          <p:nvPicPr>
            <p:cNvPr descr="New York City Department of Health and Mental Hygiene - Wikipedia" id="245" name="Google Shape;245;p10"/>
            <p:cNvPicPr preferRelativeResize="0"/>
            <p:nvPr/>
          </p:nvPicPr>
          <p:blipFill rotWithShape="1">
            <a:blip r:embed="rId21">
              <a:alphaModFix/>
            </a:blip>
            <a:srcRect b="0" l="11732" r="10198" t="0"/>
            <a:stretch/>
          </p:blipFill>
          <p:spPr>
            <a:xfrm>
              <a:off x="11142217" y="1188631"/>
              <a:ext cx="771183" cy="493923"/>
            </a:xfrm>
            <a:prstGeom prst="rect">
              <a:avLst/>
            </a:prstGeom>
            <a:noFill/>
            <a:ln>
              <a:noFill/>
            </a:ln>
          </p:spPr>
        </p:pic>
        <p:pic>
          <p:nvPicPr>
            <p:cNvPr descr="Using the National Climate Assessment (NCA) - Climate Generation" id="246" name="Google Shape;246;p10"/>
            <p:cNvPicPr preferRelativeResize="0"/>
            <p:nvPr/>
          </p:nvPicPr>
          <p:blipFill rotWithShape="1">
            <a:blip r:embed="rId22">
              <a:alphaModFix/>
            </a:blip>
            <a:srcRect b="0" l="0" r="0" t="0"/>
            <a:stretch/>
          </p:blipFill>
          <p:spPr>
            <a:xfrm>
              <a:off x="7118202" y="2593237"/>
              <a:ext cx="1289889" cy="458475"/>
            </a:xfrm>
            <a:prstGeom prst="rect">
              <a:avLst/>
            </a:prstGeom>
            <a:noFill/>
            <a:ln>
              <a:noFill/>
            </a:ln>
          </p:spPr>
        </p:pic>
        <p:pic>
          <p:nvPicPr>
            <p:cNvPr descr="Orientaciones para el público" id="247" name="Google Shape;247;p10"/>
            <p:cNvPicPr preferRelativeResize="0"/>
            <p:nvPr/>
          </p:nvPicPr>
          <p:blipFill rotWithShape="1">
            <a:blip r:embed="rId23">
              <a:alphaModFix/>
            </a:blip>
            <a:srcRect b="0" l="0" r="0" t="0"/>
            <a:stretch/>
          </p:blipFill>
          <p:spPr>
            <a:xfrm>
              <a:off x="9977717" y="1790341"/>
              <a:ext cx="657823" cy="690865"/>
            </a:xfrm>
            <a:prstGeom prst="rect">
              <a:avLst/>
            </a:prstGeom>
            <a:noFill/>
            <a:ln>
              <a:noFill/>
            </a:ln>
          </p:spPr>
        </p:pic>
        <p:pic>
          <p:nvPicPr>
            <p:cNvPr descr="Scientific Assessment of Ozone Depletion: 2018 | World Meteorological  Organization" id="248" name="Google Shape;248;p10"/>
            <p:cNvPicPr preferRelativeResize="0"/>
            <p:nvPr/>
          </p:nvPicPr>
          <p:blipFill rotWithShape="1">
            <a:blip r:embed="rId24">
              <a:alphaModFix/>
            </a:blip>
            <a:srcRect b="53403" l="0" r="0" t="14910"/>
            <a:stretch/>
          </p:blipFill>
          <p:spPr>
            <a:xfrm>
              <a:off x="8469418" y="2593297"/>
              <a:ext cx="1069659" cy="458355"/>
            </a:xfrm>
            <a:prstGeom prst="rect">
              <a:avLst/>
            </a:prstGeom>
            <a:noFill/>
            <a:ln>
              <a:noFill/>
            </a:ln>
          </p:spPr>
        </p:pic>
      </p:grpSp>
      <p:pic>
        <p:nvPicPr>
          <p:cNvPr id="249" name="Google Shape;249;p10"/>
          <p:cNvPicPr preferRelativeResize="0"/>
          <p:nvPr/>
        </p:nvPicPr>
        <p:blipFill rotWithShape="1">
          <a:blip r:embed="rId25">
            <a:alphaModFix/>
          </a:blip>
          <a:srcRect b="0" l="0" r="0" t="0"/>
          <a:stretch/>
        </p:blipFill>
        <p:spPr>
          <a:xfrm>
            <a:off x="67854" y="3986064"/>
            <a:ext cx="2340794" cy="2627542"/>
          </a:xfrm>
          <a:prstGeom prst="rect">
            <a:avLst/>
          </a:prstGeom>
          <a:noFill/>
          <a:ln>
            <a:noFill/>
          </a:ln>
        </p:spPr>
      </p:pic>
      <p:pic>
        <p:nvPicPr>
          <p:cNvPr id="250" name="Google Shape;250;p10"/>
          <p:cNvPicPr preferRelativeResize="0"/>
          <p:nvPr/>
        </p:nvPicPr>
        <p:blipFill rotWithShape="1">
          <a:blip r:embed="rId26">
            <a:alphaModFix/>
          </a:blip>
          <a:srcRect b="17760" l="18835" r="15324" t="7940"/>
          <a:stretch/>
        </p:blipFill>
        <p:spPr>
          <a:xfrm>
            <a:off x="7337973" y="1005143"/>
            <a:ext cx="4502090" cy="2857848"/>
          </a:xfrm>
          <a:prstGeom prst="rect">
            <a:avLst/>
          </a:prstGeom>
          <a:noFill/>
          <a:ln>
            <a:noFill/>
          </a:ln>
        </p:spPr>
      </p:pic>
      <p:pic>
        <p:nvPicPr>
          <p:cNvPr id="251" name="Google Shape;251;p10"/>
          <p:cNvPicPr preferRelativeResize="0"/>
          <p:nvPr/>
        </p:nvPicPr>
        <p:blipFill rotWithShape="1">
          <a:blip r:embed="rId27">
            <a:alphaModFix/>
          </a:blip>
          <a:srcRect b="8497" l="19409" r="20592" t="12112"/>
          <a:stretch/>
        </p:blipFill>
        <p:spPr>
          <a:xfrm>
            <a:off x="2522755" y="3299852"/>
            <a:ext cx="4219741" cy="3140647"/>
          </a:xfrm>
          <a:prstGeom prst="rect">
            <a:avLst/>
          </a:prstGeom>
          <a:noFill/>
          <a:ln>
            <a:noFill/>
          </a:ln>
        </p:spPr>
      </p:pic>
      <p:grpSp>
        <p:nvGrpSpPr>
          <p:cNvPr id="252" name="Google Shape;252;p10"/>
          <p:cNvGrpSpPr/>
          <p:nvPr/>
        </p:nvGrpSpPr>
        <p:grpSpPr>
          <a:xfrm>
            <a:off x="6837140" y="3925384"/>
            <a:ext cx="5287006" cy="2932616"/>
            <a:chOff x="7086591" y="3889152"/>
            <a:chExt cx="4992761" cy="2769403"/>
          </a:xfrm>
        </p:grpSpPr>
        <p:pic>
          <p:nvPicPr>
            <p:cNvPr id="253" name="Google Shape;253;p10"/>
            <p:cNvPicPr preferRelativeResize="0"/>
            <p:nvPr/>
          </p:nvPicPr>
          <p:blipFill rotWithShape="1">
            <a:blip r:embed="rId28">
              <a:alphaModFix/>
            </a:blip>
            <a:srcRect b="0" l="0" r="0" t="0"/>
            <a:stretch/>
          </p:blipFill>
          <p:spPr>
            <a:xfrm>
              <a:off x="7086591" y="4412372"/>
              <a:ext cx="4992761" cy="2246183"/>
            </a:xfrm>
            <a:prstGeom prst="rect">
              <a:avLst/>
            </a:prstGeom>
            <a:noFill/>
            <a:ln>
              <a:noFill/>
            </a:ln>
          </p:spPr>
        </p:pic>
        <p:sp>
          <p:nvSpPr>
            <p:cNvPr id="254" name="Google Shape;254;p10"/>
            <p:cNvSpPr txBox="1"/>
            <p:nvPr/>
          </p:nvSpPr>
          <p:spPr>
            <a:xfrm>
              <a:off x="7164204" y="3889152"/>
              <a:ext cx="4837534"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NOAA User Readiness Plan for Atmospheric Composition Observations from Space (NURPACS)</a:t>
              </a:r>
              <a:endParaRPr/>
            </a:p>
          </p:txBody>
        </p:sp>
      </p:grpSp>
      <p:pic>
        <p:nvPicPr>
          <p:cNvPr descr="https://www.star.nesdis.noaa.gov/smcd/spb/aq/AerosolWatch/images/AW_logob4.png" id="255" name="Google Shape;255;p10"/>
          <p:cNvPicPr preferRelativeResize="0"/>
          <p:nvPr/>
        </p:nvPicPr>
        <p:blipFill rotWithShape="1">
          <a:blip r:embed="rId29">
            <a:alphaModFix/>
          </a:blip>
          <a:srcRect b="0" l="0" r="0" t="0"/>
          <a:stretch/>
        </p:blipFill>
        <p:spPr>
          <a:xfrm>
            <a:off x="171772" y="3079482"/>
            <a:ext cx="2095500" cy="762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1"/>
          <p:cNvSpPr/>
          <p:nvPr/>
        </p:nvSpPr>
        <p:spPr>
          <a:xfrm>
            <a:off x="0" y="-10890"/>
            <a:ext cx="9868431" cy="407768"/>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61" name="Google Shape;261;p11"/>
          <p:cNvPicPr preferRelativeResize="0"/>
          <p:nvPr/>
        </p:nvPicPr>
        <p:blipFill rotWithShape="1">
          <a:blip r:embed="rId3">
            <a:alphaModFix/>
          </a:blip>
          <a:srcRect b="0" l="0" r="0" t="0"/>
          <a:stretch/>
        </p:blipFill>
        <p:spPr>
          <a:xfrm>
            <a:off x="750797" y="3633788"/>
            <a:ext cx="3397515" cy="2862322"/>
          </a:xfrm>
          <a:prstGeom prst="rect">
            <a:avLst/>
          </a:prstGeom>
          <a:noFill/>
          <a:ln>
            <a:noFill/>
          </a:ln>
          <a:effectLst>
            <a:outerShdw blurRad="50800" rotWithShape="0" algn="tl" dir="2700000" dist="38100">
              <a:srgbClr val="000000">
                <a:alpha val="40000"/>
              </a:srgbClr>
            </a:outerShdw>
          </a:effectLst>
        </p:spPr>
      </p:pic>
      <p:sp>
        <p:nvSpPr>
          <p:cNvPr id="262" name="Google Shape;262;p11"/>
          <p:cNvSpPr txBox="1"/>
          <p:nvPr/>
        </p:nvSpPr>
        <p:spPr>
          <a:xfrm>
            <a:off x="4355838" y="717535"/>
            <a:ext cx="6725017"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Key issues </a:t>
            </a:r>
            <a:endParaRPr sz="20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Challenge to reduce ozone in urban environments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Influence of industrual emissions (SO</a:t>
            </a:r>
            <a:r>
              <a:rPr baseline="-25000" lang="en-US" sz="2000">
                <a:solidFill>
                  <a:schemeClr val="dk1"/>
                </a:solidFill>
                <a:latin typeface="Calibri"/>
                <a:ea typeface="Calibri"/>
                <a:cs typeface="Calibri"/>
                <a:sym typeface="Calibri"/>
              </a:rPr>
              <a:t>2</a:t>
            </a:r>
            <a:r>
              <a:rPr lang="en-US" sz="2000">
                <a:solidFill>
                  <a:schemeClr val="dk1"/>
                </a:solidFill>
                <a:latin typeface="Calibri"/>
                <a:ea typeface="Calibri"/>
                <a:cs typeface="Calibri"/>
                <a:sym typeface="Calibri"/>
              </a:rPr>
              <a:t>, NO</a:t>
            </a:r>
            <a:r>
              <a:rPr baseline="-25000" lang="en-US" sz="2000">
                <a:solidFill>
                  <a:schemeClr val="dk1"/>
                </a:solidFill>
                <a:latin typeface="Calibri"/>
                <a:ea typeface="Calibri"/>
                <a:cs typeface="Calibri"/>
                <a:sym typeface="Calibri"/>
              </a:rPr>
              <a:t>2</a:t>
            </a:r>
            <a:r>
              <a:rPr lang="en-US" sz="2000">
                <a:solidFill>
                  <a:schemeClr val="dk1"/>
                </a:solidFill>
                <a:latin typeface="Calibri"/>
                <a:ea typeface="Calibri"/>
                <a:cs typeface="Calibri"/>
                <a:sym typeface="Calibri"/>
              </a:rPr>
              <a:t>, etc.) in cities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Transport of pollution events (wild and agricultural fires)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Impact of landfill / waste emissions (CH</a:t>
            </a:r>
            <a:r>
              <a:rPr baseline="-25000" lang="en-US" sz="2000">
                <a:solidFill>
                  <a:schemeClr val="dk1"/>
                </a:solidFill>
                <a:latin typeface="Calibri"/>
                <a:ea typeface="Calibri"/>
                <a:cs typeface="Calibri"/>
                <a:sym typeface="Calibri"/>
              </a:rPr>
              <a:t>4</a:t>
            </a:r>
            <a:r>
              <a:rPr lang="en-US" sz="2000">
                <a:solidFill>
                  <a:schemeClr val="dk1"/>
                </a:solidFill>
                <a:latin typeface="Calibri"/>
                <a:ea typeface="Calibri"/>
                <a:cs typeface="Calibri"/>
                <a:sym typeface="Calibri"/>
              </a:rPr>
              <a:t>/NH</a:t>
            </a:r>
            <a:r>
              <a:rPr baseline="-25000" lang="en-US" sz="2000">
                <a:solidFill>
                  <a:schemeClr val="dk1"/>
                </a:solidFill>
                <a:latin typeface="Calibri"/>
                <a:ea typeface="Calibri"/>
                <a:cs typeface="Calibri"/>
                <a:sym typeface="Calibri"/>
              </a:rPr>
              <a:t>3</a:t>
            </a:r>
            <a:r>
              <a:rPr lang="en-US" sz="2000">
                <a:solidFill>
                  <a:schemeClr val="dk1"/>
                </a:solidFill>
                <a:latin typeface="Calibri"/>
                <a:ea typeface="Calibri"/>
                <a:cs typeface="Calibri"/>
                <a:sym typeface="Calibri"/>
              </a:rPr>
              <a:t>) in urban AQ</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Satellite-based PM2.5 predictions &gt; impact on health, mortality, etc.</a:t>
            </a:r>
            <a:endParaRPr/>
          </a:p>
          <a:p>
            <a:pPr indent="-158750" lvl="0" marL="285750" marR="0" rtl="0" algn="l">
              <a:spcBef>
                <a:spcPts val="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p:txBody>
      </p:sp>
      <p:pic>
        <p:nvPicPr>
          <p:cNvPr id="263" name="Google Shape;263;p11"/>
          <p:cNvPicPr preferRelativeResize="0"/>
          <p:nvPr/>
        </p:nvPicPr>
        <p:blipFill rotWithShape="1">
          <a:blip r:embed="rId4">
            <a:alphaModFix/>
          </a:blip>
          <a:srcRect b="0" l="0" r="0" t="0"/>
          <a:stretch/>
        </p:blipFill>
        <p:spPr>
          <a:xfrm>
            <a:off x="372672" y="566678"/>
            <a:ext cx="3983166" cy="2862322"/>
          </a:xfrm>
          <a:prstGeom prst="rect">
            <a:avLst/>
          </a:prstGeom>
          <a:noFill/>
          <a:ln>
            <a:noFill/>
          </a:ln>
        </p:spPr>
      </p:pic>
      <p:sp>
        <p:nvSpPr>
          <p:cNvPr id="264" name="Google Shape;264;p11"/>
          <p:cNvSpPr txBox="1"/>
          <p:nvPr/>
        </p:nvSpPr>
        <p:spPr>
          <a:xfrm>
            <a:off x="828415" y="3695100"/>
            <a:ext cx="325480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Wildfires affecting AQ in Mexico City</a:t>
            </a:r>
            <a:endParaRPr/>
          </a:p>
        </p:txBody>
      </p:sp>
      <p:sp>
        <p:nvSpPr>
          <p:cNvPr id="265" name="Google Shape;265;p11"/>
          <p:cNvSpPr txBox="1"/>
          <p:nvPr/>
        </p:nvSpPr>
        <p:spPr>
          <a:xfrm>
            <a:off x="2581461" y="1060617"/>
            <a:ext cx="1501758" cy="64633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rgbClr val="0003FF"/>
                </a:solidFill>
                <a:latin typeface="Calibri"/>
                <a:ea typeface="Calibri"/>
                <a:cs typeface="Calibri"/>
                <a:sym typeface="Calibri"/>
              </a:rPr>
              <a:t>Ozone trends </a:t>
            </a:r>
            <a:endParaRPr/>
          </a:p>
          <a:p>
            <a:pPr indent="0" lvl="0" marL="0" marR="0" rtl="0" algn="r">
              <a:spcBef>
                <a:spcPts val="0"/>
              </a:spcBef>
              <a:spcAft>
                <a:spcPts val="0"/>
              </a:spcAft>
              <a:buNone/>
            </a:pPr>
            <a:r>
              <a:rPr lang="en-US" sz="1800">
                <a:solidFill>
                  <a:srgbClr val="0003FF"/>
                </a:solidFill>
                <a:latin typeface="Calibri"/>
                <a:ea typeface="Calibri"/>
                <a:cs typeface="Calibri"/>
                <a:sym typeface="Calibri"/>
              </a:rPr>
              <a:t>in Mexico City</a:t>
            </a:r>
            <a:endParaRPr/>
          </a:p>
        </p:txBody>
      </p:sp>
      <p:sp>
        <p:nvSpPr>
          <p:cNvPr id="266" name="Google Shape;266;p11"/>
          <p:cNvSpPr txBox="1"/>
          <p:nvPr/>
        </p:nvSpPr>
        <p:spPr>
          <a:xfrm>
            <a:off x="1456856" y="2847218"/>
            <a:ext cx="2806987" cy="26161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en-US" sz="1050">
                <a:solidFill>
                  <a:schemeClr val="dk1"/>
                </a:solidFill>
                <a:latin typeface="Calibri"/>
                <a:ea typeface="Calibri"/>
                <a:cs typeface="Calibri"/>
                <a:sym typeface="Calibri"/>
              </a:rPr>
              <a:t>Molina et al. Atmosphere 2019, 10(9), 512</a:t>
            </a:r>
            <a:endParaRPr/>
          </a:p>
        </p:txBody>
      </p:sp>
      <p:pic>
        <p:nvPicPr>
          <p:cNvPr id="267" name="Google Shape;267;p11"/>
          <p:cNvPicPr preferRelativeResize="0"/>
          <p:nvPr/>
        </p:nvPicPr>
        <p:blipFill rotWithShape="1">
          <a:blip r:embed="rId5">
            <a:alphaModFix/>
          </a:blip>
          <a:srcRect b="0" l="0" r="0" t="0"/>
          <a:stretch/>
        </p:blipFill>
        <p:spPr>
          <a:xfrm>
            <a:off x="4508879" y="3633788"/>
            <a:ext cx="4632106" cy="2862322"/>
          </a:xfrm>
          <a:prstGeom prst="rect">
            <a:avLst/>
          </a:prstGeom>
          <a:noFill/>
          <a:ln>
            <a:noFill/>
          </a:ln>
          <a:effectLst>
            <a:outerShdw blurRad="50800" rotWithShape="0" algn="tl" dir="2700000" dist="38100">
              <a:srgbClr val="000000">
                <a:alpha val="40000"/>
              </a:srgbClr>
            </a:outerShdw>
          </a:effectLst>
        </p:spPr>
      </p:pic>
      <p:sp>
        <p:nvSpPr>
          <p:cNvPr id="268" name="Google Shape;268;p11"/>
          <p:cNvSpPr txBox="1"/>
          <p:nvPr/>
        </p:nvSpPr>
        <p:spPr>
          <a:xfrm>
            <a:off x="5461730" y="3634919"/>
            <a:ext cx="269009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PM2.5 hot spots in Monterrey</a:t>
            </a:r>
            <a:endParaRPr/>
          </a:p>
        </p:txBody>
      </p:sp>
      <p:sp>
        <p:nvSpPr>
          <p:cNvPr id="269" name="Google Shape;269;p11"/>
          <p:cNvSpPr txBox="1"/>
          <p:nvPr/>
        </p:nvSpPr>
        <p:spPr>
          <a:xfrm>
            <a:off x="6236086" y="6237749"/>
            <a:ext cx="2483966"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050">
                <a:solidFill>
                  <a:schemeClr val="lt1"/>
                </a:solidFill>
                <a:latin typeface="Calibri"/>
                <a:ea typeface="Calibri"/>
                <a:cs typeface="Calibri"/>
                <a:sym typeface="Calibri"/>
              </a:rPr>
              <a:t>PM2.5 Report for Monterrey. CMM  2019</a:t>
            </a:r>
            <a:endParaRPr/>
          </a:p>
        </p:txBody>
      </p:sp>
      <p:pic>
        <p:nvPicPr>
          <p:cNvPr id="270" name="Google Shape;270;p11"/>
          <p:cNvPicPr preferRelativeResize="0"/>
          <p:nvPr/>
        </p:nvPicPr>
        <p:blipFill rotWithShape="1">
          <a:blip r:embed="rId6">
            <a:alphaModFix/>
          </a:blip>
          <a:srcRect b="0" l="0" r="0" t="0"/>
          <a:stretch/>
        </p:blipFill>
        <p:spPr>
          <a:xfrm>
            <a:off x="9681192" y="2788824"/>
            <a:ext cx="1901794" cy="1395263"/>
          </a:xfrm>
          <a:prstGeom prst="rect">
            <a:avLst/>
          </a:prstGeom>
          <a:noFill/>
          <a:ln>
            <a:noFill/>
          </a:ln>
        </p:spPr>
      </p:pic>
      <p:pic>
        <p:nvPicPr>
          <p:cNvPr id="271" name="Google Shape;271;p11"/>
          <p:cNvPicPr preferRelativeResize="0"/>
          <p:nvPr/>
        </p:nvPicPr>
        <p:blipFill rotWithShape="1">
          <a:blip r:embed="rId7">
            <a:alphaModFix/>
          </a:blip>
          <a:srcRect b="0" l="0" r="0" t="0"/>
          <a:stretch/>
        </p:blipFill>
        <p:spPr>
          <a:xfrm>
            <a:off x="9814995" y="4212646"/>
            <a:ext cx="1746444" cy="1928460"/>
          </a:xfrm>
          <a:prstGeom prst="rect">
            <a:avLst/>
          </a:prstGeom>
          <a:noFill/>
          <a:ln>
            <a:noFill/>
          </a:ln>
        </p:spPr>
      </p:pic>
      <p:sp>
        <p:nvSpPr>
          <p:cNvPr id="272" name="Google Shape;272;p11"/>
          <p:cNvSpPr txBox="1"/>
          <p:nvPr/>
        </p:nvSpPr>
        <p:spPr>
          <a:xfrm>
            <a:off x="9498086" y="6237749"/>
            <a:ext cx="2312428"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CH</a:t>
            </a:r>
            <a:r>
              <a:rPr baseline="-25000" lang="en-US" sz="1600">
                <a:solidFill>
                  <a:schemeClr val="dk1"/>
                </a:solidFill>
                <a:latin typeface="Calibri"/>
                <a:ea typeface="Calibri"/>
                <a:cs typeface="Calibri"/>
                <a:sym typeface="Calibri"/>
              </a:rPr>
              <a:t>4</a:t>
            </a:r>
            <a:r>
              <a:rPr lang="en-US" sz="1600">
                <a:solidFill>
                  <a:schemeClr val="dk1"/>
                </a:solidFill>
                <a:latin typeface="Calibri"/>
                <a:ea typeface="Calibri"/>
                <a:cs typeface="Calibri"/>
                <a:sym typeface="Calibri"/>
              </a:rPr>
              <a:t> and NH</a:t>
            </a:r>
            <a:r>
              <a:rPr baseline="-25000" lang="en-US" sz="1600">
                <a:solidFill>
                  <a:schemeClr val="dk1"/>
                </a:solidFill>
                <a:latin typeface="Calibri"/>
                <a:ea typeface="Calibri"/>
                <a:cs typeface="Calibri"/>
                <a:sym typeface="Calibri"/>
              </a:rPr>
              <a:t>3</a:t>
            </a:r>
            <a:r>
              <a:rPr lang="en-US" sz="1600">
                <a:solidFill>
                  <a:schemeClr val="dk1"/>
                </a:solidFill>
                <a:latin typeface="Calibri"/>
                <a:ea typeface="Calibri"/>
                <a:cs typeface="Calibri"/>
                <a:sym typeface="Calibri"/>
              </a:rPr>
              <a:t> distribution</a:t>
            </a:r>
            <a:endParaRPr/>
          </a:p>
          <a:p>
            <a:pPr indent="0" lvl="0" marL="0" marR="0" rtl="0" algn="ctr">
              <a:spcBef>
                <a:spcPts val="0"/>
              </a:spcBef>
              <a:spcAft>
                <a:spcPts val="0"/>
              </a:spcAft>
              <a:buNone/>
            </a:pPr>
            <a:r>
              <a:rPr lang="en-US" sz="1400">
                <a:solidFill>
                  <a:schemeClr val="dk1"/>
                </a:solidFill>
                <a:latin typeface="Calibri"/>
                <a:ea typeface="Calibri"/>
                <a:cs typeface="Calibri"/>
                <a:sym typeface="Calibri"/>
              </a:rPr>
              <a:t>in the MCMA: SOA formation</a:t>
            </a:r>
            <a:endParaRPr/>
          </a:p>
        </p:txBody>
      </p:sp>
      <p:sp>
        <p:nvSpPr>
          <p:cNvPr id="273" name="Google Shape;273;p11"/>
          <p:cNvSpPr txBox="1"/>
          <p:nvPr/>
        </p:nvSpPr>
        <p:spPr>
          <a:xfrm>
            <a:off x="9868431" y="5577274"/>
            <a:ext cx="1613060"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050">
                <a:solidFill>
                  <a:schemeClr val="lt1"/>
                </a:solidFill>
                <a:latin typeface="Calibri"/>
                <a:ea typeface="Calibri"/>
                <a:cs typeface="Calibri"/>
                <a:sym typeface="Calibri"/>
              </a:rPr>
              <a:t>Herrera et al. ACP 2022</a:t>
            </a:r>
            <a:endParaRPr/>
          </a:p>
        </p:txBody>
      </p:sp>
      <p:sp>
        <p:nvSpPr>
          <p:cNvPr id="274" name="Google Shape;274;p11"/>
          <p:cNvSpPr txBox="1"/>
          <p:nvPr/>
        </p:nvSpPr>
        <p:spPr>
          <a:xfrm>
            <a:off x="11080856" y="3441990"/>
            <a:ext cx="72965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CH</a:t>
            </a:r>
            <a:r>
              <a:rPr baseline="-25000" lang="en-US" sz="1600">
                <a:solidFill>
                  <a:schemeClr val="lt1"/>
                </a:solidFill>
                <a:latin typeface="Calibri"/>
                <a:ea typeface="Calibri"/>
                <a:cs typeface="Calibri"/>
                <a:sym typeface="Calibri"/>
              </a:rPr>
              <a:t>4</a:t>
            </a:r>
            <a:endParaRPr/>
          </a:p>
        </p:txBody>
      </p:sp>
      <p:sp>
        <p:nvSpPr>
          <p:cNvPr id="275" name="Google Shape;275;p11"/>
          <p:cNvSpPr txBox="1"/>
          <p:nvPr/>
        </p:nvSpPr>
        <p:spPr>
          <a:xfrm>
            <a:off x="11080857" y="4943412"/>
            <a:ext cx="63565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NH</a:t>
            </a:r>
            <a:r>
              <a:rPr baseline="-25000" lang="en-US" sz="1600">
                <a:solidFill>
                  <a:schemeClr val="lt1"/>
                </a:solidFill>
                <a:latin typeface="Calibri"/>
                <a:ea typeface="Calibri"/>
                <a:cs typeface="Calibri"/>
                <a:sym typeface="Calibri"/>
              </a:rPr>
              <a:t>3</a:t>
            </a:r>
            <a:endParaRPr/>
          </a:p>
        </p:txBody>
      </p:sp>
      <p:sp>
        <p:nvSpPr>
          <p:cNvPr id="276" name="Google Shape;276;p11"/>
          <p:cNvSpPr txBox="1"/>
          <p:nvPr/>
        </p:nvSpPr>
        <p:spPr>
          <a:xfrm>
            <a:off x="33444" y="-639"/>
            <a:ext cx="515884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600">
                <a:solidFill>
                  <a:schemeClr val="lt1"/>
                </a:solidFill>
                <a:latin typeface="Calibri"/>
                <a:ea typeface="Calibri"/>
                <a:cs typeface="Calibri"/>
                <a:sym typeface="Calibri"/>
              </a:rPr>
              <a:t>Paving the Future of Geostationary Air Quality Observations</a:t>
            </a:r>
            <a:endParaRPr/>
          </a:p>
        </p:txBody>
      </p:sp>
      <p:pic>
        <p:nvPicPr>
          <p:cNvPr id="277" name="Google Shape;277;p11"/>
          <p:cNvPicPr preferRelativeResize="0"/>
          <p:nvPr/>
        </p:nvPicPr>
        <p:blipFill rotWithShape="1">
          <a:blip r:embed="rId8">
            <a:alphaModFix/>
          </a:blip>
          <a:srcRect b="0" l="0" r="0" t="0"/>
          <a:stretch/>
        </p:blipFill>
        <p:spPr>
          <a:xfrm>
            <a:off x="10227905" y="152110"/>
            <a:ext cx="593372" cy="553143"/>
          </a:xfrm>
          <a:prstGeom prst="rect">
            <a:avLst/>
          </a:prstGeom>
          <a:noFill/>
          <a:ln>
            <a:noFill/>
          </a:ln>
        </p:spPr>
      </p:pic>
      <p:pic>
        <p:nvPicPr>
          <p:cNvPr id="278" name="Google Shape;278;p11"/>
          <p:cNvPicPr preferRelativeResize="0"/>
          <p:nvPr/>
        </p:nvPicPr>
        <p:blipFill rotWithShape="1">
          <a:blip r:embed="rId9">
            <a:alphaModFix/>
          </a:blip>
          <a:srcRect b="0" l="0" r="0" t="0"/>
          <a:stretch/>
        </p:blipFill>
        <p:spPr>
          <a:xfrm>
            <a:off x="11019812" y="164280"/>
            <a:ext cx="976795" cy="508287"/>
          </a:xfrm>
          <a:prstGeom prst="rect">
            <a:avLst/>
          </a:prstGeom>
          <a:noFill/>
          <a:ln>
            <a:noFill/>
          </a:ln>
        </p:spPr>
      </p:pic>
      <p:pic>
        <p:nvPicPr>
          <p:cNvPr id="279" name="Google Shape;279;p11"/>
          <p:cNvPicPr preferRelativeResize="0"/>
          <p:nvPr/>
        </p:nvPicPr>
        <p:blipFill rotWithShape="1">
          <a:blip r:embed="rId10">
            <a:alphaModFix/>
          </a:blip>
          <a:srcRect b="0" l="0" r="0" t="0"/>
          <a:stretch/>
        </p:blipFill>
        <p:spPr>
          <a:xfrm>
            <a:off x="8414681" y="-41490"/>
            <a:ext cx="1371699" cy="459913"/>
          </a:xfrm>
          <a:prstGeom prst="rect">
            <a:avLst/>
          </a:prstGeom>
          <a:noFill/>
          <a:ln>
            <a:noFill/>
          </a:ln>
        </p:spPr>
      </p:pic>
      <p:cxnSp>
        <p:nvCxnSpPr>
          <p:cNvPr id="280" name="Google Shape;280;p11"/>
          <p:cNvCxnSpPr/>
          <p:nvPr/>
        </p:nvCxnSpPr>
        <p:spPr>
          <a:xfrm>
            <a:off x="9832378" y="337915"/>
            <a:ext cx="469176" cy="542219"/>
          </a:xfrm>
          <a:prstGeom prst="straightConnector1">
            <a:avLst/>
          </a:prstGeom>
          <a:noFill/>
          <a:ln cap="flat" cmpd="sng" w="38100">
            <a:solidFill>
              <a:schemeClr val="accent1"/>
            </a:solidFill>
            <a:prstDash val="solid"/>
            <a:miter lim="800000"/>
            <a:headEnd len="sm" w="sm" type="none"/>
            <a:tailEnd len="sm" w="sm" type="none"/>
          </a:ln>
        </p:spPr>
      </p:cxnSp>
      <p:cxnSp>
        <p:nvCxnSpPr>
          <p:cNvPr id="281" name="Google Shape;281;p11"/>
          <p:cNvCxnSpPr/>
          <p:nvPr/>
        </p:nvCxnSpPr>
        <p:spPr>
          <a:xfrm>
            <a:off x="10301554" y="880134"/>
            <a:ext cx="1890446" cy="0"/>
          </a:xfrm>
          <a:prstGeom prst="straightConnector1">
            <a:avLst/>
          </a:prstGeom>
          <a:noFill/>
          <a:ln cap="flat" cmpd="sng" w="38100">
            <a:solidFill>
              <a:schemeClr val="accent1"/>
            </a:solidFill>
            <a:prstDash val="solid"/>
            <a:miter lim="800000"/>
            <a:headEnd len="sm" w="sm" type="none"/>
            <a:tailEnd len="sm" w="sm" type="none"/>
          </a:ln>
        </p:spPr>
      </p:cxnSp>
      <p:cxnSp>
        <p:nvCxnSpPr>
          <p:cNvPr id="282" name="Google Shape;282;p11"/>
          <p:cNvCxnSpPr/>
          <p:nvPr/>
        </p:nvCxnSpPr>
        <p:spPr>
          <a:xfrm>
            <a:off x="9855199" y="9795"/>
            <a:ext cx="2336801" cy="0"/>
          </a:xfrm>
          <a:prstGeom prst="straightConnector1">
            <a:avLst/>
          </a:prstGeom>
          <a:noFill/>
          <a:ln cap="flat" cmpd="sng" w="38100">
            <a:solidFill>
              <a:schemeClr val="accent1"/>
            </a:solidFill>
            <a:prstDash val="solid"/>
            <a:miter lim="800000"/>
            <a:headEnd len="sm" w="sm" type="none"/>
            <a:tailEnd len="sm" w="sm" type="none"/>
          </a:ln>
        </p:spPr>
      </p:cxnSp>
      <p:cxnSp>
        <p:nvCxnSpPr>
          <p:cNvPr id="283" name="Google Shape;283;p11"/>
          <p:cNvCxnSpPr/>
          <p:nvPr/>
        </p:nvCxnSpPr>
        <p:spPr>
          <a:xfrm>
            <a:off x="12179087" y="-10890"/>
            <a:ext cx="0" cy="891024"/>
          </a:xfrm>
          <a:prstGeom prst="straightConnector1">
            <a:avLst/>
          </a:prstGeom>
          <a:noFill/>
          <a:ln cap="flat" cmpd="sng" w="38100">
            <a:solidFill>
              <a:schemeClr val="accent1"/>
            </a:solidFill>
            <a:prstDash val="solid"/>
            <a:miter lim="800000"/>
            <a:headEnd len="sm" w="sm" type="none"/>
            <a:tailEnd len="sm" w="sm" type="none"/>
          </a:ln>
        </p:spPr>
      </p:cxnSp>
      <p:sp>
        <p:nvSpPr>
          <p:cNvPr id="284" name="Google Shape;284;p11"/>
          <p:cNvSpPr txBox="1"/>
          <p:nvPr/>
        </p:nvSpPr>
        <p:spPr>
          <a:xfrm>
            <a:off x="828415" y="6110754"/>
            <a:ext cx="3254803" cy="33855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600">
                <a:solidFill>
                  <a:schemeClr val="lt1"/>
                </a:solidFill>
                <a:latin typeface="Calibri"/>
                <a:ea typeface="Calibri"/>
                <a:cs typeface="Calibri"/>
                <a:sym typeface="Calibri"/>
              </a:rPr>
              <a:t>May 2019</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12"/>
          <p:cNvSpPr txBox="1"/>
          <p:nvPr/>
        </p:nvSpPr>
        <p:spPr>
          <a:xfrm>
            <a:off x="6096000" y="2875030"/>
            <a:ext cx="6227355" cy="9120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rPr b="1" i="0" lang="en-US" sz="4000" u="none" cap="none" strike="noStrike">
                <a:solidFill>
                  <a:srgbClr val="000000"/>
                </a:solidFill>
                <a:latin typeface="Arial"/>
                <a:ea typeface="Arial"/>
                <a:cs typeface="Arial"/>
                <a:sym typeface="Arial"/>
              </a:rPr>
              <a:t>GeoXO User Engagement: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1000"/>
              </a:spcBef>
              <a:spcAft>
                <a:spcPts val="0"/>
              </a:spcAft>
              <a:buNone/>
            </a:pPr>
            <a:r>
              <a:rPr b="1" i="0" lang="en-US" sz="4000" u="none" cap="none" strike="noStrike">
                <a:solidFill>
                  <a:srgbClr val="000000"/>
                </a:solidFill>
                <a:latin typeface="Arial"/>
                <a:ea typeface="Arial"/>
                <a:cs typeface="Arial"/>
                <a:sym typeface="Arial"/>
              </a:rPr>
              <a:t>Meeting User Needs</a:t>
            </a:r>
            <a:endParaRPr b="0" i="0" sz="1400" u="none" cap="none" strike="noStrike">
              <a:solidFill>
                <a:srgbClr val="000000"/>
              </a:solidFill>
              <a:latin typeface="Arial"/>
              <a:ea typeface="Arial"/>
              <a:cs typeface="Arial"/>
              <a:sym typeface="Arial"/>
            </a:endParaRPr>
          </a:p>
        </p:txBody>
      </p:sp>
      <p:sp>
        <p:nvSpPr>
          <p:cNvPr id="290" name="Google Shape;290;p12"/>
          <p:cNvSpPr txBox="1"/>
          <p:nvPr/>
        </p:nvSpPr>
        <p:spPr>
          <a:xfrm>
            <a:off x="6781820" y="4280265"/>
            <a:ext cx="5176500" cy="1767900"/>
          </a:xfrm>
          <a:prstGeom prst="rect">
            <a:avLst/>
          </a:prstGeom>
          <a:noFill/>
          <a:ln>
            <a:noFill/>
          </a:ln>
        </p:spPr>
        <p:txBody>
          <a:bodyPr anchorCtr="0" anchor="ctr" bIns="45700" lIns="91425" spcFirstLastPara="1" rIns="91425" wrap="square" tIns="45700">
            <a:normAutofit fontScale="70000" lnSpcReduction="20000"/>
          </a:bodyPr>
          <a:lstStyle/>
          <a:p>
            <a:pPr indent="0" lvl="0" marL="0" marR="0" rtl="0" algn="l">
              <a:lnSpc>
                <a:spcPct val="90000"/>
              </a:lnSpc>
              <a:spcBef>
                <a:spcPts val="0"/>
              </a:spcBef>
              <a:spcAft>
                <a:spcPts val="0"/>
              </a:spcAft>
              <a:buNone/>
            </a:pPr>
            <a:r>
              <a:rPr b="1" i="0" lang="en-US" sz="2187" u="none" cap="none" strike="noStrike">
                <a:solidFill>
                  <a:srgbClr val="000000"/>
                </a:solidFill>
                <a:latin typeface="Arial"/>
                <a:ea typeface="Arial"/>
                <a:cs typeface="Arial"/>
                <a:sym typeface="Arial"/>
              </a:rPr>
              <a:t>Kat Hawley</a:t>
            </a:r>
            <a:r>
              <a:rPr b="0" i="0" lang="en-US" sz="2187" u="none" cap="none" strike="noStrike">
                <a:solidFill>
                  <a:srgbClr val="000000"/>
                </a:solidFill>
                <a:latin typeface="Arial"/>
                <a:ea typeface="Arial"/>
                <a:cs typeface="Arial"/>
                <a:sym typeface="Arial"/>
              </a:rPr>
              <a:t> – GeoXO Lead Scientist for User Engagement</a:t>
            </a:r>
            <a:endParaRPr/>
          </a:p>
          <a:p>
            <a:pPr indent="0" lvl="0" marL="0" marR="0" rtl="0" algn="l">
              <a:lnSpc>
                <a:spcPct val="100000"/>
              </a:lnSpc>
              <a:spcBef>
                <a:spcPts val="1000"/>
              </a:spcBef>
              <a:spcAft>
                <a:spcPts val="0"/>
              </a:spcAft>
              <a:buNone/>
            </a:pPr>
            <a:r>
              <a:rPr b="1" i="0" lang="en-US" sz="2187" u="none" cap="none" strike="noStrike">
                <a:solidFill>
                  <a:srgbClr val="000000"/>
                </a:solidFill>
                <a:latin typeface="Arial"/>
                <a:ea typeface="Arial"/>
                <a:cs typeface="Arial"/>
                <a:sym typeface="Arial"/>
              </a:rPr>
              <a:t>Andy Heidinger</a:t>
            </a:r>
            <a:r>
              <a:rPr b="0" i="0" lang="en-US" sz="2187" u="none" cap="none" strike="noStrike">
                <a:solidFill>
                  <a:srgbClr val="000000"/>
                </a:solidFill>
                <a:latin typeface="Arial"/>
                <a:ea typeface="Arial"/>
                <a:cs typeface="Arial"/>
                <a:sym typeface="Arial"/>
              </a:rPr>
              <a:t> – NESDIS GEO Scientist</a:t>
            </a:r>
            <a:endParaRPr/>
          </a:p>
          <a:p>
            <a:pPr indent="0" lvl="0" marL="0" marR="0" rtl="0" algn="l">
              <a:lnSpc>
                <a:spcPct val="90000"/>
              </a:lnSpc>
              <a:spcBef>
                <a:spcPts val="0"/>
              </a:spcBef>
              <a:spcAft>
                <a:spcPts val="0"/>
              </a:spcAft>
              <a:buNone/>
            </a:pPr>
            <a:r>
              <a:t/>
            </a:r>
            <a:endParaRPr b="0" i="0" sz="2187"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None/>
            </a:pPr>
            <a:r>
              <a:rPr b="0" i="0" lang="en-US" sz="2187" u="none" cap="none" strike="noStrike">
                <a:solidFill>
                  <a:srgbClr val="000000"/>
                </a:solidFill>
                <a:latin typeface="Arial"/>
                <a:ea typeface="Arial"/>
                <a:cs typeface="Arial"/>
                <a:sym typeface="Arial"/>
              </a:rPr>
              <a:t>Pam Sullivan – GeoXO Program Director</a:t>
            </a:r>
            <a:endParaRPr/>
          </a:p>
          <a:p>
            <a:pPr indent="0" lvl="0" marL="0" marR="0" rtl="0" algn="l">
              <a:lnSpc>
                <a:spcPct val="90000"/>
              </a:lnSpc>
              <a:spcBef>
                <a:spcPts val="1000"/>
              </a:spcBef>
              <a:spcAft>
                <a:spcPts val="0"/>
              </a:spcAft>
              <a:buNone/>
            </a:pPr>
            <a:r>
              <a:rPr b="0" i="0" lang="en-US" sz="2187" u="none" cap="none" strike="noStrike">
                <a:solidFill>
                  <a:srgbClr val="000000"/>
                </a:solidFill>
                <a:latin typeface="Arial"/>
                <a:ea typeface="Arial"/>
                <a:cs typeface="Arial"/>
                <a:sym typeface="Arial"/>
              </a:rPr>
              <a:t>Shobha Kondragunta, Greg Frost, Joanna Joiner – ACX Science Team Co-Leads</a:t>
            </a:r>
            <a:endParaRPr b="0" i="0" sz="2787"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None/>
            </a:pPr>
            <a:r>
              <a:rPr b="0" i="0" lang="en-US" sz="2187" u="none" cap="none" strike="noStrike">
                <a:solidFill>
                  <a:srgbClr val="000000"/>
                </a:solidFill>
                <a:latin typeface="Arial"/>
                <a:ea typeface="Arial"/>
                <a:cs typeface="Arial"/>
                <a:sym typeface="Arial"/>
              </a:rPr>
              <a:t>Dan Lindsey – GOES-R Program Scientist</a:t>
            </a:r>
            <a:endParaRPr b="0" i="0" sz="2787"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13"/>
          <p:cNvSpPr txBox="1"/>
          <p:nvPr/>
        </p:nvSpPr>
        <p:spPr>
          <a:xfrm>
            <a:off x="-156534" y="115198"/>
            <a:ext cx="10814023" cy="9828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800"/>
              <a:buFont typeface="Calibri"/>
              <a:buNone/>
            </a:pPr>
            <a:r>
              <a:rPr b="1" i="0" lang="en-US" sz="4800" u="none" cap="none" strike="noStrike">
                <a:solidFill>
                  <a:schemeClr val="dk1"/>
                </a:solidFill>
                <a:latin typeface="Calibri"/>
                <a:ea typeface="Calibri"/>
                <a:cs typeface="Calibri"/>
                <a:sym typeface="Calibri"/>
              </a:rPr>
              <a:t> GeoXO User Engagement</a:t>
            </a:r>
            <a:endParaRPr sz="1800">
              <a:solidFill>
                <a:schemeClr val="dk1"/>
              </a:solidFill>
              <a:latin typeface="Calibri"/>
              <a:ea typeface="Calibri"/>
              <a:cs typeface="Calibri"/>
              <a:sym typeface="Calibri"/>
            </a:endParaRPr>
          </a:p>
        </p:txBody>
      </p:sp>
      <p:sp>
        <p:nvSpPr>
          <p:cNvPr id="296" name="Google Shape;296;p13"/>
          <p:cNvSpPr txBox="1"/>
          <p:nvPr/>
        </p:nvSpPr>
        <p:spPr>
          <a:xfrm>
            <a:off x="504500" y="1928675"/>
            <a:ext cx="5160900" cy="43617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chemeClr val="dk1"/>
              </a:buClr>
              <a:buSzPts val="2400"/>
              <a:buFont typeface="Calibri"/>
              <a:buNone/>
            </a:pPr>
            <a:r>
              <a:rPr b="0" i="0" lang="en-US" sz="2400" u="none" cap="none" strike="noStrike">
                <a:solidFill>
                  <a:schemeClr val="dk1"/>
                </a:solidFill>
                <a:latin typeface="Calibri"/>
                <a:ea typeface="Calibri"/>
                <a:cs typeface="Calibri"/>
                <a:sym typeface="Calibri"/>
              </a:rPr>
              <a:t>User Engagement is an e</a:t>
            </a:r>
            <a:r>
              <a:rPr b="0" i="0" lang="en-US" sz="2400" u="none" cap="none" strike="noStrike">
                <a:solidFill>
                  <a:srgbClr val="000000"/>
                </a:solidFill>
                <a:latin typeface="Calibri"/>
                <a:ea typeface="Calibri"/>
                <a:cs typeface="Calibri"/>
                <a:sym typeface="Calibri"/>
              </a:rPr>
              <a:t>vidence-based</a:t>
            </a:r>
            <a:r>
              <a:rPr b="0" i="0" lang="en-US" sz="2400" u="none" cap="none" strike="noStrike">
                <a:solidFill>
                  <a:srgbClr val="266F8B"/>
                </a:solidFill>
                <a:latin typeface="Calibri"/>
                <a:ea typeface="Calibri"/>
                <a:cs typeface="Calibri"/>
                <a:sym typeface="Calibri"/>
              </a:rPr>
              <a:t> </a:t>
            </a:r>
            <a:r>
              <a:rPr b="0" i="0" lang="en-US" sz="2400" u="none" cap="none" strike="noStrike">
                <a:solidFill>
                  <a:srgbClr val="000000"/>
                </a:solidFill>
                <a:latin typeface="Calibri"/>
                <a:ea typeface="Calibri"/>
                <a:cs typeface="Calibri"/>
                <a:sym typeface="Calibri"/>
              </a:rPr>
              <a:t>discipline that helps us to learn about the </a:t>
            </a:r>
            <a:r>
              <a:rPr b="1" i="0" lang="en-US" sz="2400" u="none" cap="none" strike="noStrike">
                <a:solidFill>
                  <a:srgbClr val="1270B1"/>
                </a:solidFill>
                <a:latin typeface="Calibri"/>
                <a:ea typeface="Calibri"/>
                <a:cs typeface="Calibri"/>
                <a:sym typeface="Calibri"/>
              </a:rPr>
              <a:t>needs, challenges, </a:t>
            </a:r>
            <a:r>
              <a:rPr i="0" lang="en-US" sz="2400" u="none" cap="none" strike="noStrike">
                <a:solidFill>
                  <a:schemeClr val="dk1"/>
                </a:solidFill>
                <a:latin typeface="Calibri"/>
                <a:ea typeface="Calibri"/>
                <a:cs typeface="Calibri"/>
                <a:sym typeface="Calibri"/>
              </a:rPr>
              <a:t>and </a:t>
            </a:r>
            <a:r>
              <a:rPr b="1" i="0" lang="en-US" sz="2400" u="none" cap="none" strike="noStrike">
                <a:solidFill>
                  <a:srgbClr val="1270B1"/>
                </a:solidFill>
                <a:latin typeface="Calibri"/>
                <a:ea typeface="Calibri"/>
                <a:cs typeface="Calibri"/>
                <a:sym typeface="Calibri"/>
              </a:rPr>
              <a:t>work environment</a:t>
            </a:r>
            <a:r>
              <a:rPr b="0" i="0" lang="en-US" sz="2400" u="none" cap="none" strike="noStrike">
                <a:solidFill>
                  <a:srgbClr val="000000"/>
                </a:solidFill>
                <a:latin typeface="Calibri"/>
                <a:ea typeface="Calibri"/>
                <a:cs typeface="Calibri"/>
                <a:sym typeface="Calibri"/>
              </a:rPr>
              <a:t> of those we serve so that we can provide the </a:t>
            </a:r>
            <a:r>
              <a:rPr b="1" i="0" lang="en-US" sz="2400" u="none" cap="none" strike="noStrike">
                <a:solidFill>
                  <a:srgbClr val="1270B1"/>
                </a:solidFill>
                <a:latin typeface="Calibri"/>
                <a:ea typeface="Calibri"/>
                <a:cs typeface="Calibri"/>
                <a:sym typeface="Calibri"/>
              </a:rPr>
              <a:t>actionable</a:t>
            </a:r>
            <a:r>
              <a:rPr b="0" i="0" lang="en-US" sz="2400" u="none" cap="none" strike="noStrike">
                <a:solidFill>
                  <a:srgbClr val="000000"/>
                </a:solidFill>
                <a:latin typeface="Calibri"/>
                <a:ea typeface="Calibri"/>
                <a:cs typeface="Calibri"/>
                <a:sym typeface="Calibri"/>
              </a:rPr>
              <a:t>, </a:t>
            </a:r>
            <a:r>
              <a:rPr b="1" i="0" lang="en-US" sz="2400" u="none" cap="none" strike="noStrike">
                <a:solidFill>
                  <a:srgbClr val="1270B1"/>
                </a:solidFill>
                <a:latin typeface="Calibri"/>
                <a:ea typeface="Calibri"/>
                <a:cs typeface="Calibri"/>
                <a:sym typeface="Calibri"/>
              </a:rPr>
              <a:t>accessible,</a:t>
            </a:r>
            <a:r>
              <a:rPr b="0" i="0" lang="en-US" sz="2400" u="none" cap="none" strike="noStrike">
                <a:solidFill>
                  <a:srgbClr val="000000"/>
                </a:solidFill>
                <a:latin typeface="Calibri"/>
                <a:ea typeface="Calibri"/>
                <a:cs typeface="Calibri"/>
                <a:sym typeface="Calibri"/>
              </a:rPr>
              <a:t> and </a:t>
            </a:r>
            <a:r>
              <a:rPr b="1" i="0" lang="en-US" sz="2400" u="none" cap="none" strike="noStrike">
                <a:solidFill>
                  <a:srgbClr val="1270B1"/>
                </a:solidFill>
                <a:latin typeface="Calibri"/>
                <a:ea typeface="Calibri"/>
                <a:cs typeface="Calibri"/>
                <a:sym typeface="Calibri"/>
              </a:rPr>
              <a:t>impactful </a:t>
            </a:r>
            <a:r>
              <a:rPr b="0" i="0" lang="en-US" sz="2400" u="none" cap="none" strike="noStrike">
                <a:solidFill>
                  <a:srgbClr val="000000"/>
                </a:solidFill>
                <a:latin typeface="Calibri"/>
                <a:ea typeface="Calibri"/>
                <a:cs typeface="Calibri"/>
                <a:sym typeface="Calibri"/>
              </a:rPr>
              <a:t>products and services to our customers - using a variety of social science and related </a:t>
            </a:r>
            <a:r>
              <a:rPr b="0" i="0" lang="en-US" sz="2400" u="none" cap="none" strike="noStrike">
                <a:solidFill>
                  <a:schemeClr val="dk1"/>
                </a:solidFill>
                <a:latin typeface="Calibri"/>
                <a:ea typeface="Calibri"/>
                <a:cs typeface="Calibri"/>
                <a:sym typeface="Calibri"/>
              </a:rPr>
              <a:t>strategies and techniques</a:t>
            </a:r>
            <a:r>
              <a:rPr b="0" i="0" lang="en-US" sz="2400" u="none" cap="none" strike="noStrike">
                <a:solidFill>
                  <a:srgbClr val="000000"/>
                </a:solidFill>
                <a:latin typeface="Calibri"/>
                <a:ea typeface="Calibri"/>
                <a:cs typeface="Calibri"/>
                <a:sym typeface="Calibri"/>
              </a:rPr>
              <a:t>. </a:t>
            </a:r>
            <a:endParaRPr b="0" i="0" sz="2400" u="none" cap="none" strike="noStrike">
              <a:solidFill>
                <a:srgbClr val="000000"/>
              </a:solidFill>
              <a:latin typeface="Calibri"/>
              <a:ea typeface="Calibri"/>
              <a:cs typeface="Calibri"/>
              <a:sym typeface="Calibri"/>
            </a:endParaRPr>
          </a:p>
        </p:txBody>
      </p:sp>
      <p:pic>
        <p:nvPicPr>
          <p:cNvPr id="297" name="Google Shape;297;p13"/>
          <p:cNvPicPr preferRelativeResize="0"/>
          <p:nvPr/>
        </p:nvPicPr>
        <p:blipFill rotWithShape="1">
          <a:blip r:embed="rId3">
            <a:alphaModFix/>
          </a:blip>
          <a:srcRect b="0" l="14718" r="18135" t="0"/>
          <a:stretch/>
        </p:blipFill>
        <p:spPr>
          <a:xfrm>
            <a:off x="6193654" y="1813058"/>
            <a:ext cx="5333439" cy="436161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14"/>
          <p:cNvSpPr txBox="1"/>
          <p:nvPr>
            <p:ph idx="1" type="body"/>
          </p:nvPr>
        </p:nvSpPr>
        <p:spPr>
          <a:xfrm>
            <a:off x="2531704" y="191616"/>
            <a:ext cx="7430195" cy="985172"/>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ctr">
              <a:lnSpc>
                <a:spcPct val="90000"/>
              </a:lnSpc>
              <a:spcBef>
                <a:spcPts val="0"/>
              </a:spcBef>
              <a:spcAft>
                <a:spcPts val="0"/>
              </a:spcAft>
              <a:buClr>
                <a:schemeClr val="dk1"/>
              </a:buClr>
              <a:buSzPct val="100000"/>
              <a:buNone/>
            </a:pPr>
            <a:r>
              <a:rPr b="1" lang="en-US" sz="4000">
                <a:latin typeface="Calibri"/>
                <a:ea typeface="Calibri"/>
                <a:cs typeface="Calibri"/>
                <a:sym typeface="Calibri"/>
              </a:rPr>
              <a:t>Stakeholders for NOAA’s Atmospheric Composition Products</a:t>
            </a:r>
            <a:endParaRPr/>
          </a:p>
        </p:txBody>
      </p:sp>
      <p:sp>
        <p:nvSpPr>
          <p:cNvPr id="303" name="Google Shape;303;p14"/>
          <p:cNvSpPr txBox="1"/>
          <p:nvPr>
            <p:ph idx="2" type="body"/>
          </p:nvPr>
        </p:nvSpPr>
        <p:spPr>
          <a:xfrm>
            <a:off x="216500" y="1300350"/>
            <a:ext cx="5073300" cy="529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2060"/>
                </a:solidFill>
                <a:latin typeface="Calibri"/>
                <a:ea typeface="Calibri"/>
                <a:cs typeface="Calibri"/>
                <a:sym typeface="Calibri"/>
              </a:rPr>
              <a:t>Our Stakeholders </a:t>
            </a:r>
            <a:endParaRPr/>
          </a:p>
          <a:p>
            <a:pPr indent="-266700" lvl="0" marL="285750" marR="0" rtl="0" algn="l">
              <a:lnSpc>
                <a:spcPct val="100000"/>
              </a:lnSpc>
              <a:spcBef>
                <a:spcPts val="0"/>
              </a:spcBef>
              <a:spcAft>
                <a:spcPts val="0"/>
              </a:spcAft>
              <a:buClr>
                <a:srgbClr val="000000"/>
              </a:buClr>
              <a:buSzPts val="1700"/>
              <a:buFont typeface="Arial"/>
              <a:buChar char="•"/>
            </a:pPr>
            <a:r>
              <a:rPr lang="en-US" sz="1700">
                <a:solidFill>
                  <a:srgbClr val="000000"/>
                </a:solidFill>
                <a:latin typeface="Calibri"/>
                <a:ea typeface="Calibri"/>
                <a:cs typeface="Calibri"/>
                <a:sym typeface="Calibri"/>
              </a:rPr>
              <a:t>NOAA!!</a:t>
            </a:r>
            <a:endParaRPr b="0" i="0" sz="1700" u="none" cap="none" strike="noStrike">
              <a:solidFill>
                <a:srgbClr val="000000"/>
              </a:solidFill>
              <a:latin typeface="Calibri"/>
              <a:ea typeface="Calibri"/>
              <a:cs typeface="Calibri"/>
              <a:sym typeface="Calibri"/>
            </a:endParaRPr>
          </a:p>
          <a:p>
            <a:pPr indent="-266700" lvl="0" marL="285750" marR="0" rtl="0" algn="l">
              <a:lnSpc>
                <a:spcPct val="100000"/>
              </a:lnSpc>
              <a:spcBef>
                <a:spcPts val="0"/>
              </a:spcBef>
              <a:spcAft>
                <a:spcPts val="0"/>
              </a:spcAft>
              <a:buClr>
                <a:srgbClr val="000000"/>
              </a:buClr>
              <a:buSzPts val="1700"/>
              <a:buFont typeface="Arial"/>
              <a:buChar char="•"/>
            </a:pPr>
            <a:r>
              <a:rPr lang="en-US" sz="1700"/>
              <a:t>Florida Department of Environmental Protection</a:t>
            </a:r>
            <a:endParaRPr sz="1700"/>
          </a:p>
          <a:p>
            <a:pPr indent="-266700" lvl="0" marL="285750" marR="0" rtl="0" algn="l">
              <a:lnSpc>
                <a:spcPct val="100000"/>
              </a:lnSpc>
              <a:spcBef>
                <a:spcPts val="0"/>
              </a:spcBef>
              <a:spcAft>
                <a:spcPts val="0"/>
              </a:spcAft>
              <a:buClr>
                <a:srgbClr val="000000"/>
              </a:buClr>
              <a:buSzPts val="1700"/>
              <a:buFont typeface="Arial"/>
              <a:buChar char="•"/>
            </a:pPr>
            <a:r>
              <a:rPr lang="en-US" sz="1700">
                <a:solidFill>
                  <a:srgbClr val="000000"/>
                </a:solidFill>
              </a:rPr>
              <a:t>Maryland Department of Environment</a:t>
            </a:r>
            <a:endParaRPr sz="1700">
              <a:solidFill>
                <a:srgbClr val="000000"/>
              </a:solidFill>
            </a:endParaRPr>
          </a:p>
          <a:p>
            <a:pPr indent="-266700" lvl="0" marL="285750" marR="0" rtl="0" algn="l">
              <a:lnSpc>
                <a:spcPct val="100000"/>
              </a:lnSpc>
              <a:spcBef>
                <a:spcPts val="0"/>
              </a:spcBef>
              <a:spcAft>
                <a:spcPts val="0"/>
              </a:spcAft>
              <a:buClr>
                <a:srgbClr val="000000"/>
              </a:buClr>
              <a:buSzPts val="1700"/>
              <a:buFont typeface="Arial"/>
              <a:buChar char="•"/>
            </a:pPr>
            <a:r>
              <a:rPr lang="en-US" sz="1700">
                <a:solidFill>
                  <a:srgbClr val="000000"/>
                </a:solidFill>
              </a:rPr>
              <a:t>Clark County Department of Air Quality (Las Vegas, NV)</a:t>
            </a:r>
            <a:endParaRPr sz="1700">
              <a:solidFill>
                <a:srgbClr val="000000"/>
              </a:solidFill>
            </a:endParaRPr>
          </a:p>
          <a:p>
            <a:pPr indent="-266700" lvl="0" marL="285750" marR="0" rtl="0" algn="l">
              <a:lnSpc>
                <a:spcPct val="100000"/>
              </a:lnSpc>
              <a:spcBef>
                <a:spcPts val="0"/>
              </a:spcBef>
              <a:spcAft>
                <a:spcPts val="0"/>
              </a:spcAft>
              <a:buClr>
                <a:srgbClr val="000000"/>
              </a:buClr>
              <a:buSzPts val="1700"/>
              <a:buFont typeface="Arial"/>
              <a:buChar char="•"/>
            </a:pPr>
            <a:r>
              <a:rPr lang="en-US" sz="1700">
                <a:solidFill>
                  <a:srgbClr val="000000"/>
                </a:solidFill>
              </a:rPr>
              <a:t>Connecticut Department of Energy and Environmental Protection</a:t>
            </a:r>
            <a:endParaRPr sz="1700">
              <a:solidFill>
                <a:srgbClr val="000000"/>
              </a:solidFill>
            </a:endParaRPr>
          </a:p>
          <a:p>
            <a:pPr indent="-266700" lvl="0" marL="285750" marR="0" rtl="0" algn="l">
              <a:lnSpc>
                <a:spcPct val="100000"/>
              </a:lnSpc>
              <a:spcBef>
                <a:spcPts val="0"/>
              </a:spcBef>
              <a:spcAft>
                <a:spcPts val="0"/>
              </a:spcAft>
              <a:buClr>
                <a:srgbClr val="000000"/>
              </a:buClr>
              <a:buSzPts val="1700"/>
              <a:buFont typeface="Arial"/>
              <a:buChar char="•"/>
            </a:pPr>
            <a:r>
              <a:rPr lang="en-US" sz="1700">
                <a:solidFill>
                  <a:srgbClr val="000000"/>
                </a:solidFill>
              </a:rPr>
              <a:t>Forsyth County (NC) Office of Environmental Assistance and Protection</a:t>
            </a:r>
            <a:endParaRPr sz="1700">
              <a:solidFill>
                <a:srgbClr val="000000"/>
              </a:solidFill>
            </a:endParaRPr>
          </a:p>
          <a:p>
            <a:pPr indent="-266700" lvl="0" marL="285750" marR="0" rtl="0" algn="l">
              <a:lnSpc>
                <a:spcPct val="100000"/>
              </a:lnSpc>
              <a:spcBef>
                <a:spcPts val="0"/>
              </a:spcBef>
              <a:spcAft>
                <a:spcPts val="0"/>
              </a:spcAft>
              <a:buClr>
                <a:srgbClr val="000000"/>
              </a:buClr>
              <a:buSzPts val="1700"/>
              <a:buFont typeface="Arial"/>
              <a:buChar char="•"/>
            </a:pPr>
            <a:r>
              <a:rPr lang="en-US" sz="1700">
                <a:solidFill>
                  <a:srgbClr val="000000"/>
                </a:solidFill>
              </a:rPr>
              <a:t>Operational forecasters for air quality and weather</a:t>
            </a:r>
            <a:endParaRPr sz="1700">
              <a:solidFill>
                <a:srgbClr val="000000"/>
              </a:solidFill>
            </a:endParaRPr>
          </a:p>
          <a:p>
            <a:pPr indent="-266700" lvl="0" marL="285750" marR="0" rtl="0" algn="l">
              <a:lnSpc>
                <a:spcPct val="100000"/>
              </a:lnSpc>
              <a:spcBef>
                <a:spcPts val="0"/>
              </a:spcBef>
              <a:spcAft>
                <a:spcPts val="0"/>
              </a:spcAft>
              <a:buClr>
                <a:srgbClr val="000000"/>
              </a:buClr>
              <a:buSzPts val="1700"/>
              <a:buFont typeface="Arial"/>
              <a:buChar char="•"/>
            </a:pPr>
            <a:r>
              <a:rPr lang="en-US" sz="1700">
                <a:solidFill>
                  <a:srgbClr val="000000"/>
                </a:solidFill>
              </a:rPr>
              <a:t>Federal, state, &amp; local environmental regulators</a:t>
            </a:r>
            <a:endParaRPr sz="1700">
              <a:solidFill>
                <a:srgbClr val="000000"/>
              </a:solidFill>
            </a:endParaRPr>
          </a:p>
          <a:p>
            <a:pPr indent="-266700" lvl="0" marL="285750" marR="0" rtl="0" algn="l">
              <a:lnSpc>
                <a:spcPct val="100000"/>
              </a:lnSpc>
              <a:spcBef>
                <a:spcPts val="0"/>
              </a:spcBef>
              <a:spcAft>
                <a:spcPts val="0"/>
              </a:spcAft>
              <a:buClr>
                <a:srgbClr val="000000"/>
              </a:buClr>
              <a:buSzPts val="1700"/>
              <a:buFont typeface="Arial"/>
              <a:buChar char="•"/>
            </a:pPr>
            <a:r>
              <a:rPr lang="en-US" sz="1700">
                <a:solidFill>
                  <a:srgbClr val="000000"/>
                </a:solidFill>
              </a:rPr>
              <a:t>Climate, stratospheric, &amp; air quality monitoring teams</a:t>
            </a:r>
            <a:endParaRPr sz="1700">
              <a:solidFill>
                <a:srgbClr val="000000"/>
              </a:solidFill>
            </a:endParaRPr>
          </a:p>
          <a:p>
            <a:pPr indent="-266700" lvl="0" marL="285750" marR="0" rtl="0" algn="l">
              <a:lnSpc>
                <a:spcPct val="100000"/>
              </a:lnSpc>
              <a:spcBef>
                <a:spcPts val="0"/>
              </a:spcBef>
              <a:spcAft>
                <a:spcPts val="0"/>
              </a:spcAft>
              <a:buClr>
                <a:srgbClr val="000000"/>
              </a:buClr>
              <a:buSzPts val="1700"/>
              <a:buFont typeface="Arial"/>
              <a:buChar char="•"/>
            </a:pPr>
            <a:r>
              <a:rPr lang="en-US" sz="1700">
                <a:solidFill>
                  <a:srgbClr val="000000"/>
                </a:solidFill>
              </a:rPr>
              <a:t>Environmental assessment bodies</a:t>
            </a:r>
            <a:endParaRPr sz="1700">
              <a:solidFill>
                <a:srgbClr val="000000"/>
              </a:solidFill>
            </a:endParaRPr>
          </a:p>
          <a:p>
            <a:pPr indent="-266700" lvl="0" marL="285750" marR="0" rtl="0" algn="l">
              <a:lnSpc>
                <a:spcPct val="100000"/>
              </a:lnSpc>
              <a:spcBef>
                <a:spcPts val="0"/>
              </a:spcBef>
              <a:spcAft>
                <a:spcPts val="0"/>
              </a:spcAft>
              <a:buClr>
                <a:srgbClr val="000000"/>
              </a:buClr>
              <a:buSzPts val="1700"/>
              <a:buFont typeface="Arial"/>
              <a:buChar char="•"/>
            </a:pPr>
            <a:r>
              <a:rPr lang="en-US" sz="1700">
                <a:solidFill>
                  <a:srgbClr val="000000"/>
                </a:solidFill>
              </a:rPr>
              <a:t>Public Health Officials &amp; Diplomats</a:t>
            </a:r>
            <a:endParaRPr sz="1700">
              <a:solidFill>
                <a:srgbClr val="000000"/>
              </a:solidFill>
            </a:endParaRPr>
          </a:p>
          <a:p>
            <a:pPr indent="-266700" lvl="0" marL="285750" marR="0" rtl="0" algn="l">
              <a:lnSpc>
                <a:spcPct val="100000"/>
              </a:lnSpc>
              <a:spcBef>
                <a:spcPts val="0"/>
              </a:spcBef>
              <a:spcAft>
                <a:spcPts val="0"/>
              </a:spcAft>
              <a:buClr>
                <a:srgbClr val="000000"/>
              </a:buClr>
              <a:buSzPts val="1700"/>
              <a:buFont typeface="Arial"/>
              <a:buChar char="•"/>
            </a:pPr>
            <a:r>
              <a:rPr lang="en-US" sz="1700">
                <a:solidFill>
                  <a:srgbClr val="000000"/>
                </a:solidFill>
              </a:rPr>
              <a:t>Research Community</a:t>
            </a:r>
            <a:endParaRPr sz="1700">
              <a:solidFill>
                <a:srgbClr val="000000"/>
              </a:solidFill>
            </a:endParaRPr>
          </a:p>
          <a:p>
            <a:pPr indent="-266700" lvl="0" marL="285750" marR="0" rtl="0" algn="l">
              <a:lnSpc>
                <a:spcPct val="100000"/>
              </a:lnSpc>
              <a:spcBef>
                <a:spcPts val="0"/>
              </a:spcBef>
              <a:spcAft>
                <a:spcPts val="0"/>
              </a:spcAft>
              <a:buClr>
                <a:srgbClr val="000000"/>
              </a:buClr>
              <a:buSzPts val="1700"/>
              <a:buFont typeface="Arial"/>
              <a:buChar char="•"/>
            </a:pPr>
            <a:r>
              <a:rPr lang="en-US" sz="1700">
                <a:solidFill>
                  <a:srgbClr val="000000"/>
                </a:solidFill>
              </a:rPr>
              <a:t>Media</a:t>
            </a:r>
            <a:endParaRPr sz="1700">
              <a:solidFill>
                <a:srgbClr val="000000"/>
              </a:solidFill>
            </a:endParaRPr>
          </a:p>
          <a:p>
            <a:pPr indent="-266700" lvl="0" marL="285750" marR="0" rtl="0" algn="l">
              <a:lnSpc>
                <a:spcPct val="100000"/>
              </a:lnSpc>
              <a:spcBef>
                <a:spcPts val="0"/>
              </a:spcBef>
              <a:spcAft>
                <a:spcPts val="0"/>
              </a:spcAft>
              <a:buClr>
                <a:srgbClr val="000000"/>
              </a:buClr>
              <a:buSzPts val="1700"/>
              <a:buFont typeface="Arial"/>
              <a:buChar char="•"/>
            </a:pPr>
            <a:r>
              <a:rPr lang="en-US" sz="1700">
                <a:solidFill>
                  <a:srgbClr val="000000"/>
                </a:solidFill>
              </a:rPr>
              <a:t>The American Public</a:t>
            </a:r>
            <a:endParaRPr sz="1700">
              <a:solidFill>
                <a:srgbClr val="000000"/>
              </a:solidFill>
            </a:endParaRPr>
          </a:p>
        </p:txBody>
      </p:sp>
      <p:grpSp>
        <p:nvGrpSpPr>
          <p:cNvPr id="304" name="Google Shape;304;p14"/>
          <p:cNvGrpSpPr/>
          <p:nvPr/>
        </p:nvGrpSpPr>
        <p:grpSpPr>
          <a:xfrm>
            <a:off x="5155050" y="2012991"/>
            <a:ext cx="6880070" cy="4265357"/>
            <a:chOff x="5155050" y="2012991"/>
            <a:chExt cx="6880070" cy="4265357"/>
          </a:xfrm>
        </p:grpSpPr>
        <p:pic>
          <p:nvPicPr>
            <p:cNvPr descr="World Meteorological Organization (@WMO) / Twitter" id="305" name="Google Shape;305;p14"/>
            <p:cNvPicPr preferRelativeResize="0"/>
            <p:nvPr/>
          </p:nvPicPr>
          <p:blipFill rotWithShape="1">
            <a:blip r:embed="rId4">
              <a:alphaModFix/>
            </a:blip>
            <a:srcRect b="0" l="13830" r="12054" t="0"/>
            <a:stretch/>
          </p:blipFill>
          <p:spPr>
            <a:xfrm>
              <a:off x="8779310" y="2936456"/>
              <a:ext cx="674364" cy="967266"/>
            </a:xfrm>
            <a:prstGeom prst="rect">
              <a:avLst/>
            </a:prstGeom>
            <a:noFill/>
            <a:ln>
              <a:noFill/>
            </a:ln>
          </p:spPr>
        </p:pic>
        <p:pic>
          <p:nvPicPr>
            <p:cNvPr descr="The Weather Channel - Wikipedia, la enciclopedia libre" id="306" name="Google Shape;306;p14"/>
            <p:cNvPicPr preferRelativeResize="0"/>
            <p:nvPr/>
          </p:nvPicPr>
          <p:blipFill rotWithShape="1">
            <a:blip r:embed="rId5">
              <a:alphaModFix/>
            </a:blip>
            <a:srcRect b="10" l="0" r="0" t="0"/>
            <a:stretch/>
          </p:blipFill>
          <p:spPr>
            <a:xfrm>
              <a:off x="9192775" y="3976800"/>
              <a:ext cx="640275" cy="680650"/>
            </a:xfrm>
            <a:prstGeom prst="rect">
              <a:avLst/>
            </a:prstGeom>
            <a:noFill/>
            <a:ln>
              <a:noFill/>
            </a:ln>
          </p:spPr>
        </p:pic>
        <p:pic>
          <p:nvPicPr>
            <p:cNvPr descr="The New York Times en Español - Home | Facebook" id="307" name="Google Shape;307;p14"/>
            <p:cNvPicPr preferRelativeResize="0"/>
            <p:nvPr/>
          </p:nvPicPr>
          <p:blipFill rotWithShape="1">
            <a:blip r:embed="rId6">
              <a:alphaModFix/>
            </a:blip>
            <a:srcRect b="0" l="0" r="0" t="0"/>
            <a:stretch/>
          </p:blipFill>
          <p:spPr>
            <a:xfrm>
              <a:off x="10029561" y="3976788"/>
              <a:ext cx="640266" cy="680654"/>
            </a:xfrm>
            <a:prstGeom prst="rect">
              <a:avLst/>
            </a:prstGeom>
            <a:noFill/>
            <a:ln>
              <a:noFill/>
            </a:ln>
          </p:spPr>
        </p:pic>
        <p:pic>
          <p:nvPicPr>
            <p:cNvPr descr="The Washington Post - Apps en Google Play" id="308" name="Google Shape;308;p14"/>
            <p:cNvPicPr preferRelativeResize="0"/>
            <p:nvPr/>
          </p:nvPicPr>
          <p:blipFill rotWithShape="1">
            <a:blip r:embed="rId7">
              <a:alphaModFix/>
            </a:blip>
            <a:srcRect b="0" l="0" r="0" t="0"/>
            <a:stretch/>
          </p:blipFill>
          <p:spPr>
            <a:xfrm>
              <a:off x="10866324" y="3973336"/>
              <a:ext cx="640268" cy="680656"/>
            </a:xfrm>
            <a:prstGeom prst="rect">
              <a:avLst/>
            </a:prstGeom>
            <a:noFill/>
            <a:ln>
              <a:noFill/>
            </a:ln>
          </p:spPr>
        </p:pic>
        <p:pic>
          <p:nvPicPr>
            <p:cNvPr descr="State of play: Copernicus Atmosphere Monitoring Service — Copernicus In  Situ Component" id="309" name="Google Shape;309;p14"/>
            <p:cNvPicPr preferRelativeResize="0"/>
            <p:nvPr/>
          </p:nvPicPr>
          <p:blipFill rotWithShape="1">
            <a:blip r:embed="rId8">
              <a:alphaModFix/>
            </a:blip>
            <a:srcRect b="0" l="0" r="0" t="0"/>
            <a:stretch/>
          </p:blipFill>
          <p:spPr>
            <a:xfrm>
              <a:off x="10534341" y="3034811"/>
              <a:ext cx="1500779" cy="770557"/>
            </a:xfrm>
            <a:prstGeom prst="rect">
              <a:avLst/>
            </a:prstGeom>
            <a:noFill/>
            <a:ln>
              <a:noFill/>
            </a:ln>
          </p:spPr>
        </p:pic>
        <p:pic>
          <p:nvPicPr>
            <p:cNvPr descr="EPA en español | US EPA" id="310" name="Google Shape;310;p14"/>
            <p:cNvPicPr preferRelativeResize="0"/>
            <p:nvPr/>
          </p:nvPicPr>
          <p:blipFill rotWithShape="1">
            <a:blip r:embed="rId9">
              <a:alphaModFix/>
            </a:blip>
            <a:srcRect b="0" l="0" r="0" t="0"/>
            <a:stretch/>
          </p:blipFill>
          <p:spPr>
            <a:xfrm>
              <a:off x="5209963" y="2066792"/>
              <a:ext cx="825509" cy="877582"/>
            </a:xfrm>
            <a:prstGeom prst="rect">
              <a:avLst/>
            </a:prstGeom>
            <a:noFill/>
            <a:ln>
              <a:noFill/>
            </a:ln>
          </p:spPr>
        </p:pic>
        <p:pic>
          <p:nvPicPr>
            <p:cNvPr descr="Work With MDE" id="311" name="Google Shape;311;p14"/>
            <p:cNvPicPr preferRelativeResize="0"/>
            <p:nvPr/>
          </p:nvPicPr>
          <p:blipFill rotWithShape="1">
            <a:blip r:embed="rId10">
              <a:alphaModFix/>
            </a:blip>
            <a:srcRect b="0" l="0" r="0" t="0"/>
            <a:stretch/>
          </p:blipFill>
          <p:spPr>
            <a:xfrm>
              <a:off x="6072029" y="2064834"/>
              <a:ext cx="825509" cy="881499"/>
            </a:xfrm>
            <a:prstGeom prst="rect">
              <a:avLst/>
            </a:prstGeom>
            <a:noFill/>
            <a:ln>
              <a:noFill/>
            </a:ln>
          </p:spPr>
        </p:pic>
        <p:pic>
          <p:nvPicPr>
            <p:cNvPr descr="Maine Department of Environmental Protection | Maine State Library Research  | Digital Maine" id="312" name="Google Shape;312;p14"/>
            <p:cNvPicPr preferRelativeResize="0"/>
            <p:nvPr/>
          </p:nvPicPr>
          <p:blipFill rotWithShape="1">
            <a:blip r:embed="rId11">
              <a:alphaModFix/>
            </a:blip>
            <a:srcRect b="0" l="0" r="0" t="0"/>
            <a:stretch/>
          </p:blipFill>
          <p:spPr>
            <a:xfrm>
              <a:off x="7805866" y="2057528"/>
              <a:ext cx="839193" cy="896111"/>
            </a:xfrm>
            <a:prstGeom prst="rect">
              <a:avLst/>
            </a:prstGeom>
            <a:noFill/>
            <a:ln>
              <a:noFill/>
            </a:ln>
          </p:spPr>
        </p:pic>
        <p:pic>
          <p:nvPicPr>
            <p:cNvPr descr="New York Dept. of Environmental Conservation | U.S. Fish &amp; Wildlife Service" id="313" name="Google Shape;313;p14"/>
            <p:cNvPicPr preferRelativeResize="0"/>
            <p:nvPr/>
          </p:nvPicPr>
          <p:blipFill rotWithShape="1">
            <a:blip r:embed="rId12">
              <a:alphaModFix/>
            </a:blip>
            <a:srcRect b="0" l="0" r="0" t="0"/>
            <a:stretch/>
          </p:blipFill>
          <p:spPr>
            <a:xfrm>
              <a:off x="6934094" y="2061633"/>
              <a:ext cx="835215" cy="887900"/>
            </a:xfrm>
            <a:prstGeom prst="rect">
              <a:avLst/>
            </a:prstGeom>
            <a:noFill/>
            <a:ln>
              <a:noFill/>
            </a:ln>
          </p:spPr>
        </p:pic>
        <p:pic>
          <p:nvPicPr>
            <p:cNvPr descr="Oregon Department of Environmental Quality | LinkedIn" id="314" name="Google Shape;314;p14"/>
            <p:cNvPicPr preferRelativeResize="0"/>
            <p:nvPr/>
          </p:nvPicPr>
          <p:blipFill rotWithShape="1">
            <a:blip r:embed="rId13">
              <a:alphaModFix/>
            </a:blip>
            <a:srcRect b="0" l="14526" r="14349" t="0"/>
            <a:stretch/>
          </p:blipFill>
          <p:spPr>
            <a:xfrm>
              <a:off x="9715939" y="2101145"/>
              <a:ext cx="541159" cy="808876"/>
            </a:xfrm>
            <a:prstGeom prst="rect">
              <a:avLst/>
            </a:prstGeom>
            <a:noFill/>
            <a:ln>
              <a:noFill/>
            </a:ln>
          </p:spPr>
        </p:pic>
        <p:pic>
          <p:nvPicPr>
            <p:cNvPr descr="Perfil de colaborador sobre la calidad del aire de South Coast Air Quality  Management District (South Coast AQMD) | IQAir" id="315" name="Google Shape;315;p14"/>
            <p:cNvPicPr preferRelativeResize="0"/>
            <p:nvPr/>
          </p:nvPicPr>
          <p:blipFill rotWithShape="1">
            <a:blip r:embed="rId14">
              <a:alphaModFix/>
            </a:blip>
            <a:srcRect b="0" l="13818" r="11681" t="0"/>
            <a:stretch/>
          </p:blipFill>
          <p:spPr>
            <a:xfrm>
              <a:off x="10293655" y="2012991"/>
              <a:ext cx="690401" cy="985185"/>
            </a:xfrm>
            <a:prstGeom prst="rect">
              <a:avLst/>
            </a:prstGeom>
            <a:noFill/>
            <a:ln>
              <a:noFill/>
            </a:ln>
          </p:spPr>
        </p:pic>
        <p:pic>
          <p:nvPicPr>
            <p:cNvPr descr="Servicio Forestal de los Estados Unidos - Wikipedia, la enciclopedia libre" id="316" name="Google Shape;316;p14"/>
            <p:cNvPicPr preferRelativeResize="0"/>
            <p:nvPr/>
          </p:nvPicPr>
          <p:blipFill rotWithShape="1">
            <a:blip r:embed="rId15">
              <a:alphaModFix/>
            </a:blip>
            <a:srcRect b="0" l="0" r="0" t="0"/>
            <a:stretch/>
          </p:blipFill>
          <p:spPr>
            <a:xfrm>
              <a:off x="5247226" y="2975952"/>
              <a:ext cx="754133" cy="888273"/>
            </a:xfrm>
            <a:prstGeom prst="rect">
              <a:avLst/>
            </a:prstGeom>
            <a:noFill/>
            <a:ln>
              <a:noFill/>
            </a:ln>
          </p:spPr>
        </p:pic>
        <p:pic>
          <p:nvPicPr>
            <p:cNvPr descr="IPCC" id="317" name="Google Shape;317;p14"/>
            <p:cNvPicPr preferRelativeResize="0"/>
            <p:nvPr/>
          </p:nvPicPr>
          <p:blipFill rotWithShape="1">
            <a:blip r:embed="rId16">
              <a:alphaModFix/>
            </a:blip>
            <a:srcRect b="0" l="0" r="0" t="0"/>
            <a:stretch/>
          </p:blipFill>
          <p:spPr>
            <a:xfrm>
              <a:off x="5288065" y="3937846"/>
              <a:ext cx="713294" cy="758289"/>
            </a:xfrm>
            <a:prstGeom prst="rect">
              <a:avLst/>
            </a:prstGeom>
            <a:noFill/>
            <a:ln>
              <a:noFill/>
            </a:ln>
          </p:spPr>
        </p:pic>
        <p:pic>
          <p:nvPicPr>
            <p:cNvPr descr="About IGAC | 2016 IGAC Science Conference" id="318" name="Google Shape;318;p14"/>
            <p:cNvPicPr preferRelativeResize="0"/>
            <p:nvPr/>
          </p:nvPicPr>
          <p:blipFill rotWithShape="1">
            <a:blip r:embed="rId17">
              <a:alphaModFix/>
            </a:blip>
            <a:srcRect b="0" l="0" r="0" t="0"/>
            <a:stretch/>
          </p:blipFill>
          <p:spPr>
            <a:xfrm>
              <a:off x="8760912" y="2057516"/>
              <a:ext cx="839175" cy="896109"/>
            </a:xfrm>
            <a:prstGeom prst="rect">
              <a:avLst/>
            </a:prstGeom>
            <a:noFill/>
            <a:ln>
              <a:noFill/>
            </a:ln>
          </p:spPr>
        </p:pic>
        <p:pic>
          <p:nvPicPr>
            <p:cNvPr descr="United Nations Environment Programme - Wikipedia" id="319" name="Google Shape;319;p14"/>
            <p:cNvPicPr preferRelativeResize="0"/>
            <p:nvPr/>
          </p:nvPicPr>
          <p:blipFill rotWithShape="1">
            <a:blip r:embed="rId18">
              <a:alphaModFix/>
            </a:blip>
            <a:srcRect b="0" l="0" r="0" t="0"/>
            <a:stretch/>
          </p:blipFill>
          <p:spPr>
            <a:xfrm>
              <a:off x="8007951" y="3023415"/>
              <a:ext cx="635127" cy="793350"/>
            </a:xfrm>
            <a:prstGeom prst="rect">
              <a:avLst/>
            </a:prstGeom>
            <a:noFill/>
            <a:ln>
              <a:noFill/>
            </a:ln>
          </p:spPr>
        </p:pic>
        <p:pic>
          <p:nvPicPr>
            <p:cNvPr descr="CDC en Español | Facebook" id="320" name="Google Shape;320;p14"/>
            <p:cNvPicPr preferRelativeResize="0"/>
            <p:nvPr/>
          </p:nvPicPr>
          <p:blipFill rotWithShape="1">
            <a:blip r:embed="rId19">
              <a:alphaModFix/>
            </a:blip>
            <a:srcRect b="0" l="0" r="0" t="0"/>
            <a:stretch/>
          </p:blipFill>
          <p:spPr>
            <a:xfrm>
              <a:off x="6137592" y="2995417"/>
              <a:ext cx="798948" cy="849345"/>
            </a:xfrm>
            <a:prstGeom prst="rect">
              <a:avLst/>
            </a:prstGeom>
            <a:noFill/>
            <a:ln>
              <a:noFill/>
            </a:ln>
          </p:spPr>
        </p:pic>
        <p:pic>
          <p:nvPicPr>
            <p:cNvPr descr="Archivo:Seal of the United States Federal Aviation Administration.svg -  Wikipedia, la enciclopedia libre" id="321" name="Google Shape;321;p14"/>
            <p:cNvPicPr preferRelativeResize="0"/>
            <p:nvPr/>
          </p:nvPicPr>
          <p:blipFill rotWithShape="1">
            <a:blip r:embed="rId20">
              <a:alphaModFix/>
            </a:blip>
            <a:srcRect b="0" l="0" r="0" t="0"/>
            <a:stretch/>
          </p:blipFill>
          <p:spPr>
            <a:xfrm>
              <a:off x="7072771" y="2995417"/>
              <a:ext cx="798948" cy="849345"/>
            </a:xfrm>
            <a:prstGeom prst="rect">
              <a:avLst/>
            </a:prstGeom>
            <a:noFill/>
            <a:ln>
              <a:noFill/>
            </a:ln>
          </p:spPr>
        </p:pic>
        <p:pic>
          <p:nvPicPr>
            <p:cNvPr descr="New York City Department of Health and Mental Hygiene - Wikipedia" id="322" name="Google Shape;322;p14"/>
            <p:cNvPicPr preferRelativeResize="0"/>
            <p:nvPr/>
          </p:nvPicPr>
          <p:blipFill rotWithShape="1">
            <a:blip r:embed="rId21">
              <a:alphaModFix/>
            </a:blip>
            <a:srcRect b="0" l="11732" r="10197" t="0"/>
            <a:stretch/>
          </p:blipFill>
          <p:spPr>
            <a:xfrm>
              <a:off x="11020611" y="2183027"/>
              <a:ext cx="947475" cy="645113"/>
            </a:xfrm>
            <a:prstGeom prst="rect">
              <a:avLst/>
            </a:prstGeom>
            <a:noFill/>
            <a:ln>
              <a:noFill/>
            </a:ln>
          </p:spPr>
        </p:pic>
        <p:pic>
          <p:nvPicPr>
            <p:cNvPr descr="Using the National Climate Assessment (NCA) - Climate Generation" id="323" name="Google Shape;323;p14"/>
            <p:cNvPicPr preferRelativeResize="0"/>
            <p:nvPr/>
          </p:nvPicPr>
          <p:blipFill rotWithShape="1">
            <a:blip r:embed="rId22">
              <a:alphaModFix/>
            </a:blip>
            <a:srcRect b="0" l="0" r="0" t="0"/>
            <a:stretch/>
          </p:blipFill>
          <p:spPr>
            <a:xfrm>
              <a:off x="6076706" y="4017583"/>
              <a:ext cx="1584758" cy="598814"/>
            </a:xfrm>
            <a:prstGeom prst="rect">
              <a:avLst/>
            </a:prstGeom>
            <a:noFill/>
            <a:ln>
              <a:noFill/>
            </a:ln>
          </p:spPr>
        </p:pic>
        <p:pic>
          <p:nvPicPr>
            <p:cNvPr descr="Orientaciones para el público" id="324" name="Google Shape;324;p14"/>
            <p:cNvPicPr preferRelativeResize="0"/>
            <p:nvPr/>
          </p:nvPicPr>
          <p:blipFill rotWithShape="1">
            <a:blip r:embed="rId23">
              <a:alphaModFix/>
            </a:blip>
            <a:srcRect b="0" l="0" r="0" t="0"/>
            <a:stretch/>
          </p:blipFill>
          <p:spPr>
            <a:xfrm>
              <a:off x="9589906" y="2968920"/>
              <a:ext cx="808201" cy="902339"/>
            </a:xfrm>
            <a:prstGeom prst="rect">
              <a:avLst/>
            </a:prstGeom>
            <a:noFill/>
            <a:ln>
              <a:noFill/>
            </a:ln>
          </p:spPr>
        </p:pic>
        <p:pic>
          <p:nvPicPr>
            <p:cNvPr descr="Scientific Assessment of Ozone Depletion: 2018 | World Meteorological  Organization" id="325" name="Google Shape;325;p14"/>
            <p:cNvPicPr preferRelativeResize="0"/>
            <p:nvPr/>
          </p:nvPicPr>
          <p:blipFill rotWithShape="1">
            <a:blip r:embed="rId24">
              <a:alphaModFix/>
            </a:blip>
            <a:srcRect b="53403" l="0" r="0" t="14910"/>
            <a:stretch/>
          </p:blipFill>
          <p:spPr>
            <a:xfrm>
              <a:off x="7736810" y="4017661"/>
              <a:ext cx="1314183" cy="598657"/>
            </a:xfrm>
            <a:prstGeom prst="rect">
              <a:avLst/>
            </a:prstGeom>
            <a:noFill/>
            <a:ln>
              <a:noFill/>
            </a:ln>
          </p:spPr>
        </p:pic>
        <p:pic>
          <p:nvPicPr>
            <p:cNvPr id="326" name="Google Shape;326;p14"/>
            <p:cNvPicPr preferRelativeResize="0"/>
            <p:nvPr/>
          </p:nvPicPr>
          <p:blipFill rotWithShape="1">
            <a:blip r:embed="rId25">
              <a:alphaModFix/>
            </a:blip>
            <a:srcRect b="0" l="0" r="0" t="0"/>
            <a:stretch/>
          </p:blipFill>
          <p:spPr>
            <a:xfrm>
              <a:off x="5209975" y="4707525"/>
              <a:ext cx="880949" cy="880949"/>
            </a:xfrm>
            <a:prstGeom prst="rect">
              <a:avLst/>
            </a:prstGeom>
            <a:noFill/>
            <a:ln>
              <a:noFill/>
            </a:ln>
          </p:spPr>
        </p:pic>
        <p:pic>
          <p:nvPicPr>
            <p:cNvPr id="327" name="Google Shape;327;p14"/>
            <p:cNvPicPr preferRelativeResize="0"/>
            <p:nvPr/>
          </p:nvPicPr>
          <p:blipFill rotWithShape="1">
            <a:blip r:embed="rId26">
              <a:alphaModFix/>
            </a:blip>
            <a:srcRect b="0" l="0" r="0" t="0"/>
            <a:stretch/>
          </p:blipFill>
          <p:spPr>
            <a:xfrm>
              <a:off x="6154775" y="4706675"/>
              <a:ext cx="880950" cy="882662"/>
            </a:xfrm>
            <a:prstGeom prst="rect">
              <a:avLst/>
            </a:prstGeom>
            <a:noFill/>
            <a:ln>
              <a:noFill/>
            </a:ln>
          </p:spPr>
        </p:pic>
        <p:pic>
          <p:nvPicPr>
            <p:cNvPr id="328" name="Google Shape;328;p14"/>
            <p:cNvPicPr preferRelativeResize="0"/>
            <p:nvPr/>
          </p:nvPicPr>
          <p:blipFill rotWithShape="1">
            <a:blip r:embed="rId27">
              <a:alphaModFix/>
            </a:blip>
            <a:srcRect b="0" l="0" r="0" t="0"/>
            <a:stretch/>
          </p:blipFill>
          <p:spPr>
            <a:xfrm>
              <a:off x="7206500" y="4684225"/>
              <a:ext cx="927550" cy="927550"/>
            </a:xfrm>
            <a:prstGeom prst="rect">
              <a:avLst/>
            </a:prstGeom>
            <a:noFill/>
            <a:ln>
              <a:noFill/>
            </a:ln>
          </p:spPr>
        </p:pic>
        <p:pic>
          <p:nvPicPr>
            <p:cNvPr id="329" name="Google Shape;329;p14"/>
            <p:cNvPicPr preferRelativeResize="0"/>
            <p:nvPr/>
          </p:nvPicPr>
          <p:blipFill rotWithShape="1">
            <a:blip r:embed="rId28">
              <a:alphaModFix/>
            </a:blip>
            <a:srcRect b="0" l="0" r="0" t="0"/>
            <a:stretch/>
          </p:blipFill>
          <p:spPr>
            <a:xfrm>
              <a:off x="8168625" y="4655413"/>
              <a:ext cx="985175" cy="985175"/>
            </a:xfrm>
            <a:prstGeom prst="rect">
              <a:avLst/>
            </a:prstGeom>
            <a:noFill/>
            <a:ln>
              <a:noFill/>
            </a:ln>
          </p:spPr>
        </p:pic>
        <p:pic>
          <p:nvPicPr>
            <p:cNvPr id="330" name="Google Shape;330;p14"/>
            <p:cNvPicPr preferRelativeResize="0"/>
            <p:nvPr/>
          </p:nvPicPr>
          <p:blipFill rotWithShape="1">
            <a:blip r:embed="rId29">
              <a:alphaModFix/>
            </a:blip>
            <a:srcRect b="0" l="0" r="0" t="0"/>
            <a:stretch/>
          </p:blipFill>
          <p:spPr>
            <a:xfrm>
              <a:off x="9249625" y="4762999"/>
              <a:ext cx="779919" cy="927550"/>
            </a:xfrm>
            <a:prstGeom prst="rect">
              <a:avLst/>
            </a:prstGeom>
            <a:noFill/>
            <a:ln>
              <a:noFill/>
            </a:ln>
          </p:spPr>
        </p:pic>
        <p:pic>
          <p:nvPicPr>
            <p:cNvPr id="331" name="Google Shape;331;p14"/>
            <p:cNvPicPr preferRelativeResize="0"/>
            <p:nvPr/>
          </p:nvPicPr>
          <p:blipFill rotWithShape="1">
            <a:blip r:embed="rId30">
              <a:alphaModFix/>
            </a:blip>
            <a:srcRect b="0" l="0" r="0" t="0"/>
            <a:stretch/>
          </p:blipFill>
          <p:spPr>
            <a:xfrm>
              <a:off x="10169525" y="4821946"/>
              <a:ext cx="1715425" cy="809679"/>
            </a:xfrm>
            <a:prstGeom prst="rect">
              <a:avLst/>
            </a:prstGeom>
            <a:noFill/>
            <a:ln>
              <a:noFill/>
            </a:ln>
          </p:spPr>
        </p:pic>
        <p:pic>
          <p:nvPicPr>
            <p:cNvPr id="332" name="Google Shape;332;p14"/>
            <p:cNvPicPr preferRelativeResize="0"/>
            <p:nvPr/>
          </p:nvPicPr>
          <p:blipFill rotWithShape="1">
            <a:blip r:embed="rId31">
              <a:alphaModFix/>
            </a:blip>
            <a:srcRect b="24441" l="0" r="0" t="23028"/>
            <a:stretch/>
          </p:blipFill>
          <p:spPr>
            <a:xfrm>
              <a:off x="5155050" y="5588475"/>
              <a:ext cx="2051460" cy="598675"/>
            </a:xfrm>
            <a:prstGeom prst="rect">
              <a:avLst/>
            </a:prstGeom>
            <a:noFill/>
            <a:ln>
              <a:noFill/>
            </a:ln>
          </p:spPr>
        </p:pic>
        <p:pic>
          <p:nvPicPr>
            <p:cNvPr id="333" name="Google Shape;333;p14"/>
            <p:cNvPicPr preferRelativeResize="0"/>
            <p:nvPr/>
          </p:nvPicPr>
          <p:blipFill rotWithShape="1">
            <a:blip r:embed="rId32">
              <a:alphaModFix/>
            </a:blip>
            <a:srcRect b="0" l="0" r="0" t="0"/>
            <a:stretch/>
          </p:blipFill>
          <p:spPr>
            <a:xfrm>
              <a:off x="7206505" y="5679673"/>
              <a:ext cx="1419121" cy="598675"/>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15"/>
          <p:cNvPicPr preferRelativeResize="0"/>
          <p:nvPr/>
        </p:nvPicPr>
        <p:blipFill rotWithShape="1">
          <a:blip r:embed="rId3">
            <a:alphaModFix/>
          </a:blip>
          <a:srcRect b="46667" l="0" r="0" t="0"/>
          <a:stretch/>
        </p:blipFill>
        <p:spPr>
          <a:xfrm>
            <a:off x="1649524" y="1662972"/>
            <a:ext cx="8889471" cy="4826653"/>
          </a:xfrm>
          <a:prstGeom prst="rect">
            <a:avLst/>
          </a:prstGeom>
          <a:noFill/>
          <a:ln>
            <a:noFill/>
          </a:ln>
        </p:spPr>
      </p:pic>
      <p:sp>
        <p:nvSpPr>
          <p:cNvPr id="340" name="Google Shape;340;p15"/>
          <p:cNvSpPr/>
          <p:nvPr/>
        </p:nvSpPr>
        <p:spPr>
          <a:xfrm>
            <a:off x="155027" y="5932888"/>
            <a:ext cx="11956340" cy="893379"/>
          </a:xfrm>
          <a:prstGeom prst="roundRect">
            <a:avLst>
              <a:gd fmla="val 16667" name="adj"/>
            </a:avLst>
          </a:prstGeom>
          <a:solidFill>
            <a:srgbClr val="B7D1E8"/>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341" name="Google Shape;341;p15"/>
          <p:cNvSpPr/>
          <p:nvPr/>
        </p:nvSpPr>
        <p:spPr>
          <a:xfrm>
            <a:off x="9017671" y="1541161"/>
            <a:ext cx="1420036" cy="893379"/>
          </a:xfrm>
          <a:prstGeom prst="roundRect">
            <a:avLst>
              <a:gd fmla="val 16667" name="adj"/>
            </a:avLst>
          </a:prstGeom>
          <a:solidFill>
            <a:srgbClr val="B7D1E8"/>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342" name="Google Shape;342;p15"/>
          <p:cNvSpPr/>
          <p:nvPr/>
        </p:nvSpPr>
        <p:spPr>
          <a:xfrm>
            <a:off x="9755778" y="2639169"/>
            <a:ext cx="1420036" cy="893379"/>
          </a:xfrm>
          <a:prstGeom prst="roundRect">
            <a:avLst>
              <a:gd fmla="val 16667" name="adj"/>
            </a:avLst>
          </a:prstGeom>
          <a:solidFill>
            <a:srgbClr val="B7D1E8"/>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grpSp>
        <p:nvGrpSpPr>
          <p:cNvPr id="343" name="Google Shape;343;p15"/>
          <p:cNvGrpSpPr/>
          <p:nvPr/>
        </p:nvGrpSpPr>
        <p:grpSpPr>
          <a:xfrm>
            <a:off x="155028" y="4876913"/>
            <a:ext cx="1421744" cy="893379"/>
            <a:chOff x="153320" y="4656083"/>
            <a:chExt cx="1421744" cy="893379"/>
          </a:xfrm>
        </p:grpSpPr>
        <p:sp>
          <p:nvSpPr>
            <p:cNvPr id="344" name="Google Shape;344;p15"/>
            <p:cNvSpPr/>
            <p:nvPr/>
          </p:nvSpPr>
          <p:spPr>
            <a:xfrm>
              <a:off x="155028" y="4656083"/>
              <a:ext cx="1420036" cy="893379"/>
            </a:xfrm>
            <a:prstGeom prst="roundRect">
              <a:avLst>
                <a:gd fmla="val 16667" name="adj"/>
              </a:avLst>
            </a:prstGeom>
            <a:solidFill>
              <a:srgbClr val="B7D1E8"/>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345" name="Google Shape;345;p15"/>
            <p:cNvSpPr txBox="1"/>
            <p:nvPr/>
          </p:nvSpPr>
          <p:spPr>
            <a:xfrm>
              <a:off x="153320" y="4779606"/>
              <a:ext cx="142003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Air Quality</a:t>
              </a:r>
              <a:endParaRPr sz="18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Monitoring</a:t>
              </a:r>
              <a:endParaRPr sz="1800">
                <a:solidFill>
                  <a:schemeClr val="dk1"/>
                </a:solidFill>
                <a:latin typeface="Calibri"/>
                <a:ea typeface="Calibri"/>
                <a:cs typeface="Calibri"/>
                <a:sym typeface="Calibri"/>
              </a:endParaRPr>
            </a:p>
          </p:txBody>
        </p:sp>
      </p:grpSp>
      <p:grpSp>
        <p:nvGrpSpPr>
          <p:cNvPr id="346" name="Google Shape;346;p15"/>
          <p:cNvGrpSpPr/>
          <p:nvPr/>
        </p:nvGrpSpPr>
        <p:grpSpPr>
          <a:xfrm>
            <a:off x="342890" y="3697356"/>
            <a:ext cx="1420906" cy="893379"/>
            <a:chOff x="230358" y="3518337"/>
            <a:chExt cx="1420906" cy="893379"/>
          </a:xfrm>
        </p:grpSpPr>
        <p:sp>
          <p:nvSpPr>
            <p:cNvPr id="347" name="Google Shape;347;p15"/>
            <p:cNvSpPr/>
            <p:nvPr/>
          </p:nvSpPr>
          <p:spPr>
            <a:xfrm>
              <a:off x="231228" y="3518337"/>
              <a:ext cx="1420036" cy="893379"/>
            </a:xfrm>
            <a:prstGeom prst="roundRect">
              <a:avLst>
                <a:gd fmla="val 16667" name="adj"/>
              </a:avLst>
            </a:prstGeom>
            <a:solidFill>
              <a:srgbClr val="B7D1E8"/>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348" name="Google Shape;348;p15"/>
            <p:cNvSpPr txBox="1"/>
            <p:nvPr/>
          </p:nvSpPr>
          <p:spPr>
            <a:xfrm>
              <a:off x="230358" y="3650983"/>
              <a:ext cx="142003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Air Quality</a:t>
              </a:r>
              <a:endParaRPr sz="18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Forecasting</a:t>
              </a:r>
              <a:endParaRPr sz="1800">
                <a:solidFill>
                  <a:schemeClr val="dk1"/>
                </a:solidFill>
                <a:latin typeface="Calibri"/>
                <a:ea typeface="Calibri"/>
                <a:cs typeface="Calibri"/>
                <a:sym typeface="Calibri"/>
              </a:endParaRPr>
            </a:p>
          </p:txBody>
        </p:sp>
      </p:grpSp>
      <p:grpSp>
        <p:nvGrpSpPr>
          <p:cNvPr id="349" name="Google Shape;349;p15"/>
          <p:cNvGrpSpPr/>
          <p:nvPr/>
        </p:nvGrpSpPr>
        <p:grpSpPr>
          <a:xfrm>
            <a:off x="1021147" y="2639169"/>
            <a:ext cx="1421744" cy="893379"/>
            <a:chOff x="863338" y="2491755"/>
            <a:chExt cx="1421744" cy="893379"/>
          </a:xfrm>
        </p:grpSpPr>
        <p:sp>
          <p:nvSpPr>
            <p:cNvPr id="350" name="Google Shape;350;p15"/>
            <p:cNvSpPr/>
            <p:nvPr/>
          </p:nvSpPr>
          <p:spPr>
            <a:xfrm>
              <a:off x="865046" y="2491755"/>
              <a:ext cx="1420036" cy="893379"/>
            </a:xfrm>
            <a:prstGeom prst="roundRect">
              <a:avLst>
                <a:gd fmla="val 16667" name="adj"/>
              </a:avLst>
            </a:prstGeom>
            <a:solidFill>
              <a:srgbClr val="B7D1E8"/>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351" name="Google Shape;351;p15"/>
            <p:cNvSpPr txBox="1"/>
            <p:nvPr/>
          </p:nvSpPr>
          <p:spPr>
            <a:xfrm>
              <a:off x="863338" y="2613436"/>
              <a:ext cx="142003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NRL</a:t>
              </a:r>
              <a:endParaRPr sz="18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Emissions</a:t>
              </a:r>
              <a:endParaRPr sz="1800">
                <a:solidFill>
                  <a:schemeClr val="dk1"/>
                </a:solidFill>
                <a:latin typeface="Calibri"/>
                <a:ea typeface="Calibri"/>
                <a:cs typeface="Calibri"/>
                <a:sym typeface="Calibri"/>
              </a:endParaRPr>
            </a:p>
          </p:txBody>
        </p:sp>
      </p:grpSp>
      <p:grpSp>
        <p:nvGrpSpPr>
          <p:cNvPr id="352" name="Google Shape;352;p15"/>
          <p:cNvGrpSpPr/>
          <p:nvPr/>
        </p:nvGrpSpPr>
        <p:grpSpPr>
          <a:xfrm>
            <a:off x="1724289" y="1541161"/>
            <a:ext cx="1425293" cy="893379"/>
            <a:chOff x="1647748" y="1518201"/>
            <a:chExt cx="1425293" cy="893379"/>
          </a:xfrm>
        </p:grpSpPr>
        <p:sp>
          <p:nvSpPr>
            <p:cNvPr id="353" name="Google Shape;353;p15"/>
            <p:cNvSpPr/>
            <p:nvPr/>
          </p:nvSpPr>
          <p:spPr>
            <a:xfrm>
              <a:off x="1653005" y="1518201"/>
              <a:ext cx="1420036" cy="893379"/>
            </a:xfrm>
            <a:prstGeom prst="roundRect">
              <a:avLst>
                <a:gd fmla="val 16667" name="adj"/>
              </a:avLst>
            </a:prstGeom>
            <a:solidFill>
              <a:srgbClr val="B7D1E8"/>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354" name="Google Shape;354;p15"/>
            <p:cNvSpPr txBox="1"/>
            <p:nvPr/>
          </p:nvSpPr>
          <p:spPr>
            <a:xfrm>
              <a:off x="1647748" y="1637844"/>
              <a:ext cx="142003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Fire Weather</a:t>
              </a:r>
              <a:endParaRPr sz="18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Forecasting</a:t>
              </a:r>
              <a:endParaRPr sz="1800">
                <a:solidFill>
                  <a:schemeClr val="dk1"/>
                </a:solidFill>
                <a:latin typeface="Calibri"/>
                <a:ea typeface="Calibri"/>
                <a:cs typeface="Calibri"/>
                <a:sym typeface="Calibri"/>
              </a:endParaRPr>
            </a:p>
          </p:txBody>
        </p:sp>
      </p:grpSp>
      <p:grpSp>
        <p:nvGrpSpPr>
          <p:cNvPr id="355" name="Google Shape;355;p15"/>
          <p:cNvGrpSpPr/>
          <p:nvPr/>
        </p:nvGrpSpPr>
        <p:grpSpPr>
          <a:xfrm>
            <a:off x="3304266" y="977806"/>
            <a:ext cx="1437189" cy="893379"/>
            <a:chOff x="3147500" y="732076"/>
            <a:chExt cx="1437189" cy="893379"/>
          </a:xfrm>
        </p:grpSpPr>
        <p:sp>
          <p:nvSpPr>
            <p:cNvPr id="356" name="Google Shape;356;p15"/>
            <p:cNvSpPr/>
            <p:nvPr/>
          </p:nvSpPr>
          <p:spPr>
            <a:xfrm>
              <a:off x="3147500" y="732076"/>
              <a:ext cx="1420036" cy="893379"/>
            </a:xfrm>
            <a:prstGeom prst="roundRect">
              <a:avLst>
                <a:gd fmla="val 16667" name="adj"/>
              </a:avLst>
            </a:prstGeom>
            <a:solidFill>
              <a:srgbClr val="B7D1E8"/>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357" name="Google Shape;357;p15"/>
            <p:cNvSpPr txBox="1"/>
            <p:nvPr/>
          </p:nvSpPr>
          <p:spPr>
            <a:xfrm>
              <a:off x="3164653" y="855598"/>
              <a:ext cx="142003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Fire Emission</a:t>
              </a:r>
              <a:endParaRPr sz="18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Monitoring</a:t>
              </a:r>
              <a:endParaRPr sz="1800">
                <a:solidFill>
                  <a:schemeClr val="dk1"/>
                </a:solidFill>
                <a:latin typeface="Calibri"/>
                <a:ea typeface="Calibri"/>
                <a:cs typeface="Calibri"/>
                <a:sym typeface="Calibri"/>
              </a:endParaRPr>
            </a:p>
          </p:txBody>
        </p:sp>
      </p:grpSp>
      <p:grpSp>
        <p:nvGrpSpPr>
          <p:cNvPr id="358" name="Google Shape;358;p15"/>
          <p:cNvGrpSpPr/>
          <p:nvPr/>
        </p:nvGrpSpPr>
        <p:grpSpPr>
          <a:xfrm>
            <a:off x="5054790" y="728228"/>
            <a:ext cx="2073979" cy="893379"/>
            <a:chOff x="5384241" y="420808"/>
            <a:chExt cx="1420036" cy="893379"/>
          </a:xfrm>
        </p:grpSpPr>
        <p:sp>
          <p:nvSpPr>
            <p:cNvPr id="359" name="Google Shape;359;p15"/>
            <p:cNvSpPr/>
            <p:nvPr/>
          </p:nvSpPr>
          <p:spPr>
            <a:xfrm>
              <a:off x="5384241" y="420808"/>
              <a:ext cx="1420036" cy="893379"/>
            </a:xfrm>
            <a:prstGeom prst="roundRect">
              <a:avLst>
                <a:gd fmla="val 16667" name="adj"/>
              </a:avLst>
            </a:prstGeom>
            <a:solidFill>
              <a:srgbClr val="B7D1E8"/>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360" name="Google Shape;360;p15"/>
            <p:cNvSpPr txBox="1"/>
            <p:nvPr/>
          </p:nvSpPr>
          <p:spPr>
            <a:xfrm>
              <a:off x="5384241" y="532432"/>
              <a:ext cx="142003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Hazards</a:t>
              </a:r>
              <a:endParaRPr sz="18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Forecasting</a:t>
              </a:r>
              <a:endParaRPr sz="1800">
                <a:solidFill>
                  <a:schemeClr val="dk1"/>
                </a:solidFill>
                <a:latin typeface="Calibri"/>
                <a:ea typeface="Calibri"/>
                <a:cs typeface="Calibri"/>
                <a:sym typeface="Calibri"/>
              </a:endParaRPr>
            </a:p>
          </p:txBody>
        </p:sp>
      </p:grpSp>
      <p:grpSp>
        <p:nvGrpSpPr>
          <p:cNvPr id="361" name="Google Shape;361;p15"/>
          <p:cNvGrpSpPr/>
          <p:nvPr/>
        </p:nvGrpSpPr>
        <p:grpSpPr>
          <a:xfrm>
            <a:off x="7470813" y="977175"/>
            <a:ext cx="1420036" cy="893379"/>
            <a:chOff x="7448701" y="732075"/>
            <a:chExt cx="1420036" cy="893379"/>
          </a:xfrm>
        </p:grpSpPr>
        <p:sp>
          <p:nvSpPr>
            <p:cNvPr id="362" name="Google Shape;362;p15"/>
            <p:cNvSpPr/>
            <p:nvPr/>
          </p:nvSpPr>
          <p:spPr>
            <a:xfrm>
              <a:off x="7448701" y="732075"/>
              <a:ext cx="1420036" cy="893379"/>
            </a:xfrm>
            <a:prstGeom prst="roundRect">
              <a:avLst>
                <a:gd fmla="val 16667" name="adj"/>
              </a:avLst>
            </a:prstGeom>
            <a:solidFill>
              <a:srgbClr val="B7D1E8"/>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363" name="Google Shape;363;p15"/>
            <p:cNvSpPr txBox="1"/>
            <p:nvPr/>
          </p:nvSpPr>
          <p:spPr>
            <a:xfrm>
              <a:off x="7448701" y="855597"/>
              <a:ext cx="142003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Weather</a:t>
              </a:r>
              <a:endParaRPr sz="18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Forecasting</a:t>
              </a:r>
              <a:endParaRPr sz="1800">
                <a:solidFill>
                  <a:schemeClr val="dk1"/>
                </a:solidFill>
                <a:latin typeface="Calibri"/>
                <a:ea typeface="Calibri"/>
                <a:cs typeface="Calibri"/>
                <a:sym typeface="Calibri"/>
              </a:endParaRPr>
            </a:p>
          </p:txBody>
        </p:sp>
      </p:grpSp>
      <p:sp>
        <p:nvSpPr>
          <p:cNvPr id="364" name="Google Shape;364;p15"/>
          <p:cNvSpPr txBox="1"/>
          <p:nvPr/>
        </p:nvSpPr>
        <p:spPr>
          <a:xfrm>
            <a:off x="9017671" y="1669835"/>
            <a:ext cx="142003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Climate</a:t>
            </a:r>
            <a:endParaRPr sz="18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Modeling</a:t>
            </a:r>
            <a:endParaRPr sz="1800">
              <a:solidFill>
                <a:schemeClr val="dk1"/>
              </a:solidFill>
              <a:latin typeface="Calibri"/>
              <a:ea typeface="Calibri"/>
              <a:cs typeface="Calibri"/>
              <a:sym typeface="Calibri"/>
            </a:endParaRPr>
          </a:p>
        </p:txBody>
      </p:sp>
      <p:sp>
        <p:nvSpPr>
          <p:cNvPr id="365" name="Google Shape;365;p15"/>
          <p:cNvSpPr txBox="1"/>
          <p:nvPr/>
        </p:nvSpPr>
        <p:spPr>
          <a:xfrm>
            <a:off x="9768935" y="2655385"/>
            <a:ext cx="1420036" cy="8771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700"/>
              <a:buFont typeface="Calibri"/>
              <a:buNone/>
            </a:pPr>
            <a:r>
              <a:rPr b="0" i="0" lang="en-US" sz="1700" u="none" cap="none" strike="noStrike">
                <a:solidFill>
                  <a:schemeClr val="dk1"/>
                </a:solidFill>
                <a:latin typeface="Calibri"/>
                <a:ea typeface="Calibri"/>
                <a:cs typeface="Calibri"/>
                <a:sym typeface="Calibri"/>
              </a:rPr>
              <a:t>Greenhouse Gas Monitoring</a:t>
            </a:r>
            <a:endParaRPr sz="1800">
              <a:solidFill>
                <a:schemeClr val="dk1"/>
              </a:solidFill>
              <a:latin typeface="Calibri"/>
              <a:ea typeface="Calibri"/>
              <a:cs typeface="Calibri"/>
              <a:sym typeface="Calibri"/>
            </a:endParaRPr>
          </a:p>
        </p:txBody>
      </p:sp>
      <p:grpSp>
        <p:nvGrpSpPr>
          <p:cNvPr id="366" name="Google Shape;366;p15"/>
          <p:cNvGrpSpPr/>
          <p:nvPr/>
        </p:nvGrpSpPr>
        <p:grpSpPr>
          <a:xfrm>
            <a:off x="10365366" y="3778905"/>
            <a:ext cx="1473581" cy="893379"/>
            <a:chOff x="10441174" y="3765026"/>
            <a:chExt cx="1473581" cy="893379"/>
          </a:xfrm>
        </p:grpSpPr>
        <p:sp>
          <p:nvSpPr>
            <p:cNvPr id="367" name="Google Shape;367;p15"/>
            <p:cNvSpPr/>
            <p:nvPr/>
          </p:nvSpPr>
          <p:spPr>
            <a:xfrm>
              <a:off x="10494719" y="3765026"/>
              <a:ext cx="1420036" cy="893379"/>
            </a:xfrm>
            <a:prstGeom prst="roundRect">
              <a:avLst>
                <a:gd fmla="val 16667" name="adj"/>
              </a:avLst>
            </a:prstGeom>
            <a:solidFill>
              <a:srgbClr val="B7D1E8"/>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368" name="Google Shape;368;p15"/>
            <p:cNvSpPr txBox="1"/>
            <p:nvPr/>
          </p:nvSpPr>
          <p:spPr>
            <a:xfrm>
              <a:off x="10441174" y="3893700"/>
              <a:ext cx="142003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Ozone</a:t>
              </a:r>
              <a:endParaRPr sz="18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Monitoring</a:t>
              </a:r>
              <a:endParaRPr sz="1800">
                <a:solidFill>
                  <a:schemeClr val="dk1"/>
                </a:solidFill>
                <a:latin typeface="Calibri"/>
                <a:ea typeface="Calibri"/>
                <a:cs typeface="Calibri"/>
                <a:sym typeface="Calibri"/>
              </a:endParaRPr>
            </a:p>
          </p:txBody>
        </p:sp>
      </p:grpSp>
      <p:grpSp>
        <p:nvGrpSpPr>
          <p:cNvPr id="369" name="Google Shape;369;p15"/>
          <p:cNvGrpSpPr/>
          <p:nvPr/>
        </p:nvGrpSpPr>
        <p:grpSpPr>
          <a:xfrm>
            <a:off x="10586641" y="4876913"/>
            <a:ext cx="1446850" cy="893379"/>
            <a:chOff x="10664518" y="4656083"/>
            <a:chExt cx="1446850" cy="893379"/>
          </a:xfrm>
        </p:grpSpPr>
        <p:sp>
          <p:nvSpPr>
            <p:cNvPr id="370" name="Google Shape;370;p15"/>
            <p:cNvSpPr/>
            <p:nvPr/>
          </p:nvSpPr>
          <p:spPr>
            <a:xfrm>
              <a:off x="10691332" y="4656083"/>
              <a:ext cx="1420036" cy="893379"/>
            </a:xfrm>
            <a:prstGeom prst="roundRect">
              <a:avLst>
                <a:gd fmla="val 16667" name="adj"/>
              </a:avLst>
            </a:prstGeom>
            <a:solidFill>
              <a:srgbClr val="B7D1E8"/>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371" name="Google Shape;371;p15"/>
            <p:cNvSpPr txBox="1"/>
            <p:nvPr/>
          </p:nvSpPr>
          <p:spPr>
            <a:xfrm>
              <a:off x="10664518" y="4774457"/>
              <a:ext cx="142003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Earth-System</a:t>
              </a:r>
              <a:endParaRPr sz="18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Research</a:t>
              </a:r>
              <a:endParaRPr sz="1800">
                <a:solidFill>
                  <a:schemeClr val="dk1"/>
                </a:solidFill>
                <a:latin typeface="Calibri"/>
                <a:ea typeface="Calibri"/>
                <a:cs typeface="Calibri"/>
                <a:sym typeface="Calibri"/>
              </a:endParaRPr>
            </a:p>
          </p:txBody>
        </p:sp>
      </p:grpSp>
      <p:sp>
        <p:nvSpPr>
          <p:cNvPr id="372" name="Google Shape;372;p15"/>
          <p:cNvSpPr txBox="1"/>
          <p:nvPr/>
        </p:nvSpPr>
        <p:spPr>
          <a:xfrm>
            <a:off x="559659" y="5967353"/>
            <a:ext cx="1106424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User readiness planning </a:t>
            </a:r>
            <a:r>
              <a:rPr b="0" i="0" lang="en-US" sz="2400" u="none" cap="none" strike="noStrike">
                <a:solidFill>
                  <a:srgbClr val="000000"/>
                </a:solidFill>
                <a:latin typeface="Calibri"/>
                <a:ea typeface="Calibri"/>
                <a:cs typeface="Calibri"/>
                <a:sym typeface="Calibri"/>
              </a:rPr>
              <a:t>is an </a:t>
            </a:r>
            <a:r>
              <a:rPr b="1" i="0" lang="en-US" sz="2400" u="none" cap="none" strike="noStrike">
                <a:solidFill>
                  <a:srgbClr val="000000"/>
                </a:solidFill>
                <a:latin typeface="Calibri"/>
                <a:ea typeface="Calibri"/>
                <a:cs typeface="Calibri"/>
                <a:sym typeface="Calibri"/>
              </a:rPr>
              <a:t>end-to-end roadmap </a:t>
            </a:r>
            <a:r>
              <a:rPr b="0" i="0" lang="en-US" sz="2400" u="none" cap="none" strike="noStrike">
                <a:solidFill>
                  <a:srgbClr val="000000"/>
                </a:solidFill>
                <a:latin typeface="Calibri"/>
                <a:ea typeface="Calibri"/>
                <a:cs typeface="Calibri"/>
                <a:sym typeface="Calibri"/>
              </a:rPr>
              <a:t>to </a:t>
            </a:r>
            <a:r>
              <a:rPr b="1" i="0" lang="en-US" sz="2400" u="none" cap="none" strike="noStrike">
                <a:solidFill>
                  <a:srgbClr val="000000"/>
                </a:solidFill>
                <a:latin typeface="Calibri"/>
                <a:ea typeface="Calibri"/>
                <a:cs typeface="Calibri"/>
                <a:sym typeface="Calibri"/>
              </a:rPr>
              <a:t>develop new satellite products</a:t>
            </a:r>
            <a:r>
              <a:rPr b="0" i="0" lang="en-US" sz="2400" u="none" cap="none" strike="noStrike">
                <a:solidFill>
                  <a:srgbClr val="000000"/>
                </a:solidFill>
                <a:latin typeface="Calibri"/>
                <a:ea typeface="Calibri"/>
                <a:cs typeface="Calibri"/>
                <a:sym typeface="Calibri"/>
              </a:rPr>
              <a:t>, </a:t>
            </a:r>
            <a:r>
              <a:rPr b="1" i="0" lang="en-US" sz="2400" u="none" cap="none" strike="noStrike">
                <a:solidFill>
                  <a:srgbClr val="000000"/>
                </a:solidFill>
                <a:latin typeface="Calibri"/>
                <a:ea typeface="Calibri"/>
                <a:cs typeface="Calibri"/>
                <a:sym typeface="Calibri"/>
              </a:rPr>
              <a:t>evaluate them</a:t>
            </a:r>
            <a:r>
              <a:rPr b="0" i="0" lang="en-US" sz="2400" u="none" cap="none" strike="noStrike">
                <a:solidFill>
                  <a:srgbClr val="000000"/>
                </a:solidFill>
                <a:latin typeface="Calibri"/>
                <a:ea typeface="Calibri"/>
                <a:cs typeface="Calibri"/>
                <a:sym typeface="Calibri"/>
              </a:rPr>
              <a:t>, </a:t>
            </a:r>
            <a:r>
              <a:rPr b="1" i="0" lang="en-US" sz="2400" u="none" cap="none" strike="noStrike">
                <a:solidFill>
                  <a:srgbClr val="000000"/>
                </a:solidFill>
                <a:latin typeface="Calibri"/>
                <a:ea typeface="Calibri"/>
                <a:cs typeface="Calibri"/>
                <a:sym typeface="Calibri"/>
              </a:rPr>
              <a:t>demonstrate their use</a:t>
            </a:r>
            <a:r>
              <a:rPr b="0" i="0" lang="en-US" sz="2400" u="none" cap="none" strike="noStrike">
                <a:solidFill>
                  <a:srgbClr val="000000"/>
                </a:solidFill>
                <a:latin typeface="Calibri"/>
                <a:ea typeface="Calibri"/>
                <a:cs typeface="Calibri"/>
                <a:sym typeface="Calibri"/>
              </a:rPr>
              <a:t>, and </a:t>
            </a:r>
            <a:r>
              <a:rPr b="1" i="0" lang="en-US" sz="2400" u="none" cap="none" strike="noStrike">
                <a:solidFill>
                  <a:srgbClr val="000000"/>
                </a:solidFill>
                <a:latin typeface="Calibri"/>
                <a:ea typeface="Calibri"/>
                <a:cs typeface="Calibri"/>
                <a:sym typeface="Calibri"/>
              </a:rPr>
              <a:t>transition them into operations</a:t>
            </a:r>
            <a:r>
              <a:rPr b="0" i="0" lang="en-US" sz="2400" u="none" cap="none" strike="noStrike">
                <a:solidFill>
                  <a:srgbClr val="000000"/>
                </a:solidFill>
                <a:latin typeface="Calibri"/>
                <a:ea typeface="Calibri"/>
                <a:cs typeface="Calibri"/>
                <a:sym typeface="Calibri"/>
              </a:rPr>
              <a:t>.</a:t>
            </a:r>
            <a:endParaRPr b="0" i="0" sz="2400" u="none" cap="none" strike="noStrike">
              <a:solidFill>
                <a:srgbClr val="000000"/>
              </a:solidFill>
              <a:latin typeface="Calibri"/>
              <a:ea typeface="Calibri"/>
              <a:cs typeface="Calibri"/>
              <a:sym typeface="Calibri"/>
            </a:endParaRPr>
          </a:p>
        </p:txBody>
      </p:sp>
      <p:sp>
        <p:nvSpPr>
          <p:cNvPr id="373" name="Google Shape;373;p15"/>
          <p:cNvSpPr/>
          <p:nvPr/>
        </p:nvSpPr>
        <p:spPr>
          <a:xfrm>
            <a:off x="3392168" y="2689956"/>
            <a:ext cx="5404177" cy="3080336"/>
          </a:xfrm>
          <a:prstGeom prst="roundRect">
            <a:avLst>
              <a:gd fmla="val 16667" name="adj"/>
            </a:avLst>
          </a:prstGeom>
          <a:solidFill>
            <a:srgbClr val="3F3F3F">
              <a:alpha val="7529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374" name="Google Shape;374;p15"/>
          <p:cNvSpPr txBox="1"/>
          <p:nvPr/>
        </p:nvSpPr>
        <p:spPr>
          <a:xfrm>
            <a:off x="3804168" y="2823396"/>
            <a:ext cx="4575221" cy="28007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B7D1E8"/>
              </a:buClr>
              <a:buSzPts val="3200"/>
              <a:buFont typeface="Calibri"/>
              <a:buNone/>
            </a:pPr>
            <a:r>
              <a:rPr b="1" i="0" lang="en-US" sz="3200" u="none" cap="none" strike="noStrike">
                <a:solidFill>
                  <a:srgbClr val="B7D1E8"/>
                </a:solidFill>
                <a:latin typeface="Calibri"/>
                <a:ea typeface="Calibri"/>
                <a:cs typeface="Calibri"/>
                <a:sym typeface="Calibri"/>
              </a:rPr>
              <a:t>Societal Benefits:</a:t>
            </a:r>
            <a:endParaRPr sz="1800">
              <a:solidFill>
                <a:schemeClr val="dk1"/>
              </a:solidFill>
              <a:latin typeface="Calibri"/>
              <a:ea typeface="Calibri"/>
              <a:cs typeface="Calibri"/>
              <a:sym typeface="Calibri"/>
            </a:endParaRPr>
          </a:p>
          <a:p>
            <a:pPr indent="0" lvl="0" marL="0" marR="0" rtl="0" algn="ctr">
              <a:spcBef>
                <a:spcPts val="0"/>
              </a:spcBef>
              <a:spcAft>
                <a:spcPts val="0"/>
              </a:spcAft>
              <a:buClr>
                <a:schemeClr val="lt1"/>
              </a:buClr>
              <a:buSzPts val="2400"/>
              <a:buFont typeface="Calibri"/>
              <a:buNone/>
            </a:pPr>
            <a:r>
              <a:rPr b="1" i="0" lang="en-US" sz="2400" u="none" cap="none" strike="noStrike">
                <a:solidFill>
                  <a:schemeClr val="lt1"/>
                </a:solidFill>
                <a:latin typeface="Calibri"/>
                <a:ea typeface="Calibri"/>
                <a:cs typeface="Calibri"/>
                <a:sym typeface="Calibri"/>
              </a:rPr>
              <a:t>Human Health Impacts</a:t>
            </a:r>
            <a:endParaRPr sz="1800">
              <a:solidFill>
                <a:schemeClr val="dk1"/>
              </a:solidFill>
              <a:latin typeface="Calibri"/>
              <a:ea typeface="Calibri"/>
              <a:cs typeface="Calibri"/>
              <a:sym typeface="Calibri"/>
            </a:endParaRPr>
          </a:p>
          <a:p>
            <a:pPr indent="0" lvl="0" marL="0" marR="0" rtl="0" algn="ctr">
              <a:spcBef>
                <a:spcPts val="0"/>
              </a:spcBef>
              <a:spcAft>
                <a:spcPts val="0"/>
              </a:spcAft>
              <a:buClr>
                <a:schemeClr val="lt1"/>
              </a:buClr>
              <a:buSzPts val="2400"/>
              <a:buFont typeface="Calibri"/>
              <a:buNone/>
            </a:pPr>
            <a:r>
              <a:rPr b="1" i="0" lang="en-US" sz="2400" u="none" cap="none" strike="noStrike">
                <a:solidFill>
                  <a:schemeClr val="lt1"/>
                </a:solidFill>
                <a:latin typeface="Calibri"/>
                <a:ea typeface="Calibri"/>
                <a:cs typeface="Calibri"/>
                <a:sym typeface="Calibri"/>
              </a:rPr>
              <a:t>Environmental Justice</a:t>
            </a:r>
            <a:endParaRPr sz="1800">
              <a:solidFill>
                <a:schemeClr val="dk1"/>
              </a:solidFill>
              <a:latin typeface="Calibri"/>
              <a:ea typeface="Calibri"/>
              <a:cs typeface="Calibri"/>
              <a:sym typeface="Calibri"/>
            </a:endParaRPr>
          </a:p>
          <a:p>
            <a:pPr indent="0" lvl="0" marL="0" marR="0" rtl="0" algn="ctr">
              <a:spcBef>
                <a:spcPts val="0"/>
              </a:spcBef>
              <a:spcAft>
                <a:spcPts val="0"/>
              </a:spcAft>
              <a:buClr>
                <a:schemeClr val="lt1"/>
              </a:buClr>
              <a:buSzPts val="2400"/>
              <a:buFont typeface="Calibri"/>
              <a:buNone/>
            </a:pPr>
            <a:r>
              <a:rPr b="1" i="0" lang="en-US" sz="2400" u="none" cap="none" strike="noStrike">
                <a:solidFill>
                  <a:schemeClr val="lt1"/>
                </a:solidFill>
                <a:latin typeface="Calibri"/>
                <a:ea typeface="Calibri"/>
                <a:cs typeface="Calibri"/>
                <a:sym typeface="Calibri"/>
              </a:rPr>
              <a:t>Regulatory Guidance</a:t>
            </a:r>
            <a:endParaRPr sz="1800">
              <a:solidFill>
                <a:schemeClr val="dk1"/>
              </a:solidFill>
              <a:latin typeface="Calibri"/>
              <a:ea typeface="Calibri"/>
              <a:cs typeface="Calibri"/>
              <a:sym typeface="Calibri"/>
            </a:endParaRPr>
          </a:p>
          <a:p>
            <a:pPr indent="0" lvl="0" marL="0" marR="0" rtl="0" algn="ctr">
              <a:spcBef>
                <a:spcPts val="0"/>
              </a:spcBef>
              <a:spcAft>
                <a:spcPts val="0"/>
              </a:spcAft>
              <a:buClr>
                <a:schemeClr val="lt1"/>
              </a:buClr>
              <a:buSzPts val="2400"/>
              <a:buFont typeface="Calibri"/>
              <a:buNone/>
            </a:pPr>
            <a:r>
              <a:rPr b="1" i="0" lang="en-US" sz="2400" u="none" cap="none" strike="noStrike">
                <a:solidFill>
                  <a:schemeClr val="lt1"/>
                </a:solidFill>
                <a:latin typeface="Calibri"/>
                <a:ea typeface="Calibri"/>
                <a:cs typeface="Calibri"/>
                <a:sym typeface="Calibri"/>
              </a:rPr>
              <a:t>Forecast Guidance</a:t>
            </a:r>
            <a:endParaRPr sz="1800">
              <a:solidFill>
                <a:schemeClr val="dk1"/>
              </a:solidFill>
              <a:latin typeface="Calibri"/>
              <a:ea typeface="Calibri"/>
              <a:cs typeface="Calibri"/>
              <a:sym typeface="Calibri"/>
            </a:endParaRPr>
          </a:p>
          <a:p>
            <a:pPr indent="0" lvl="0" marL="0" marR="0" rtl="0" algn="ctr">
              <a:spcBef>
                <a:spcPts val="0"/>
              </a:spcBef>
              <a:spcAft>
                <a:spcPts val="0"/>
              </a:spcAft>
              <a:buClr>
                <a:schemeClr val="lt1"/>
              </a:buClr>
              <a:buSzPts val="2400"/>
              <a:buFont typeface="Calibri"/>
              <a:buNone/>
            </a:pPr>
            <a:r>
              <a:rPr b="1" i="0" lang="en-US" sz="2400" u="none" cap="none" strike="noStrike">
                <a:solidFill>
                  <a:schemeClr val="lt1"/>
                </a:solidFill>
                <a:latin typeface="Calibri"/>
                <a:ea typeface="Calibri"/>
                <a:cs typeface="Calibri"/>
                <a:sym typeface="Calibri"/>
              </a:rPr>
              <a:t>Climate Assessments</a:t>
            </a:r>
            <a:endParaRPr sz="1800">
              <a:solidFill>
                <a:schemeClr val="dk1"/>
              </a:solidFill>
              <a:latin typeface="Calibri"/>
              <a:ea typeface="Calibri"/>
              <a:cs typeface="Calibri"/>
              <a:sym typeface="Calibri"/>
            </a:endParaRPr>
          </a:p>
          <a:p>
            <a:pPr indent="0" lvl="0" marL="0" marR="0" rtl="0" algn="ctr">
              <a:spcBef>
                <a:spcPts val="0"/>
              </a:spcBef>
              <a:spcAft>
                <a:spcPts val="0"/>
              </a:spcAft>
              <a:buClr>
                <a:schemeClr val="lt1"/>
              </a:buClr>
              <a:buSzPts val="2400"/>
              <a:buFont typeface="Calibri"/>
              <a:buNone/>
            </a:pPr>
            <a:r>
              <a:rPr b="1" i="0" lang="en-US" sz="2400" u="none" cap="none" strike="noStrike">
                <a:solidFill>
                  <a:schemeClr val="lt1"/>
                </a:solidFill>
                <a:latin typeface="Calibri"/>
                <a:ea typeface="Calibri"/>
                <a:cs typeface="Calibri"/>
                <a:sym typeface="Calibri"/>
              </a:rPr>
              <a:t>Sustainability</a:t>
            </a:r>
            <a:endParaRPr sz="1800">
              <a:solidFill>
                <a:schemeClr val="dk1"/>
              </a:solidFill>
              <a:latin typeface="Calibri"/>
              <a:ea typeface="Calibri"/>
              <a:cs typeface="Calibri"/>
              <a:sym typeface="Calibri"/>
            </a:endParaRPr>
          </a:p>
        </p:txBody>
      </p:sp>
      <p:sp>
        <p:nvSpPr>
          <p:cNvPr id="375" name="Google Shape;375;p15"/>
          <p:cNvSpPr txBox="1"/>
          <p:nvPr>
            <p:ph idx="1" type="body"/>
          </p:nvPr>
        </p:nvSpPr>
        <p:spPr>
          <a:xfrm>
            <a:off x="1052908" y="45431"/>
            <a:ext cx="6655543" cy="80821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None/>
            </a:pPr>
            <a:r>
              <a:rPr b="1" lang="en-US" sz="4400">
                <a:latin typeface="Calibri"/>
                <a:ea typeface="Calibri"/>
                <a:cs typeface="Calibri"/>
                <a:sym typeface="Calibri"/>
              </a:rPr>
              <a:t>User Driven Science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16"/>
          <p:cNvPicPr preferRelativeResize="0"/>
          <p:nvPr/>
        </p:nvPicPr>
        <p:blipFill rotWithShape="1">
          <a:blip r:embed="rId3">
            <a:alphaModFix/>
          </a:blip>
          <a:srcRect b="0" l="0" r="0" t="0"/>
          <a:stretch/>
        </p:blipFill>
        <p:spPr>
          <a:xfrm>
            <a:off x="3143122" y="0"/>
            <a:ext cx="8945566" cy="6709175"/>
          </a:xfrm>
          <a:prstGeom prst="rect">
            <a:avLst/>
          </a:prstGeom>
          <a:noFill/>
          <a:ln>
            <a:noFill/>
          </a:ln>
        </p:spPr>
      </p:pic>
      <p:pic>
        <p:nvPicPr>
          <p:cNvPr id="381" name="Google Shape;381;p16"/>
          <p:cNvPicPr preferRelativeResize="0"/>
          <p:nvPr/>
        </p:nvPicPr>
        <p:blipFill rotWithShape="1">
          <a:blip r:embed="rId4">
            <a:alphaModFix/>
          </a:blip>
          <a:srcRect b="22486" l="0" r="6585" t="23974"/>
          <a:stretch/>
        </p:blipFill>
        <p:spPr>
          <a:xfrm>
            <a:off x="-636519" y="1903209"/>
            <a:ext cx="7926602" cy="3510457"/>
          </a:xfrm>
          <a:prstGeom prst="rect">
            <a:avLst/>
          </a:prstGeom>
          <a:noFill/>
          <a:ln>
            <a:noFill/>
          </a:ln>
        </p:spPr>
      </p:pic>
      <p:sp>
        <p:nvSpPr>
          <p:cNvPr id="382" name="Google Shape;382;p16"/>
          <p:cNvSpPr txBox="1"/>
          <p:nvPr/>
        </p:nvSpPr>
        <p:spPr>
          <a:xfrm>
            <a:off x="294289" y="6001289"/>
            <a:ext cx="460353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66B3"/>
              </a:buClr>
              <a:buSzPts val="4000"/>
              <a:buFont typeface="Calibri"/>
              <a:buNone/>
            </a:pPr>
            <a:r>
              <a:rPr b="1" i="0" lang="en-US" sz="4000" u="none" cap="none" strike="noStrike">
                <a:solidFill>
                  <a:srgbClr val="0066B3"/>
                </a:solidFill>
                <a:latin typeface="Calibri"/>
                <a:ea typeface="Calibri"/>
                <a:cs typeface="Calibri"/>
                <a:sym typeface="Calibri"/>
              </a:rPr>
              <a:t>Our Path Forward</a:t>
            </a:r>
            <a:endParaRPr sz="1800">
              <a:solidFill>
                <a:schemeClr val="dk1"/>
              </a:solidFill>
              <a:latin typeface="Calibri"/>
              <a:ea typeface="Calibri"/>
              <a:cs typeface="Calibri"/>
              <a:sym typeface="Calibri"/>
            </a:endParaRPr>
          </a:p>
        </p:txBody>
      </p:sp>
      <p:sp>
        <p:nvSpPr>
          <p:cNvPr id="383" name="Google Shape;383;p16"/>
          <p:cNvSpPr/>
          <p:nvPr/>
        </p:nvSpPr>
        <p:spPr>
          <a:xfrm>
            <a:off x="4406600" y="4421275"/>
            <a:ext cx="2511300" cy="992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17"/>
          <p:cNvSpPr txBox="1"/>
          <p:nvPr>
            <p:ph type="title"/>
          </p:nvPr>
        </p:nvSpPr>
        <p:spPr>
          <a:xfrm>
            <a:off x="1852056" y="-124714"/>
            <a:ext cx="8487888" cy="1143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The coming decade will see rapid changes in US emissions that need to be monitored from geostationary orbit</a:t>
            </a:r>
            <a:endParaRPr/>
          </a:p>
        </p:txBody>
      </p:sp>
      <p:sp>
        <p:nvSpPr>
          <p:cNvPr id="389" name="Google Shape;389;p17"/>
          <p:cNvSpPr txBox="1"/>
          <p:nvPr/>
        </p:nvSpPr>
        <p:spPr>
          <a:xfrm>
            <a:off x="4636362" y="6488668"/>
            <a:ext cx="603163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Dang et al., https://doi.org/10.5194/egusphere-2022-1198</a:t>
            </a:r>
            <a:endParaRPr/>
          </a:p>
        </p:txBody>
      </p:sp>
      <p:pic>
        <p:nvPicPr>
          <p:cNvPr id="390" name="Google Shape;390;p17"/>
          <p:cNvPicPr preferRelativeResize="0"/>
          <p:nvPr/>
        </p:nvPicPr>
        <p:blipFill rotWithShape="1">
          <a:blip r:embed="rId3">
            <a:alphaModFix/>
          </a:blip>
          <a:srcRect b="0" l="0" r="0" t="0"/>
          <a:stretch/>
        </p:blipFill>
        <p:spPr>
          <a:xfrm>
            <a:off x="2438400" y="5904006"/>
            <a:ext cx="1271992" cy="953994"/>
          </a:xfrm>
          <a:prstGeom prst="rect">
            <a:avLst/>
          </a:prstGeom>
          <a:noFill/>
          <a:ln>
            <a:noFill/>
          </a:ln>
        </p:spPr>
      </p:pic>
      <p:sp>
        <p:nvSpPr>
          <p:cNvPr id="391" name="Google Shape;391;p17"/>
          <p:cNvSpPr txBox="1"/>
          <p:nvPr/>
        </p:nvSpPr>
        <p:spPr>
          <a:xfrm>
            <a:off x="1617682" y="6066475"/>
            <a:ext cx="110902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Daniel Jacob</a:t>
            </a:r>
            <a:endParaRPr/>
          </a:p>
        </p:txBody>
      </p:sp>
      <p:sp>
        <p:nvSpPr>
          <p:cNvPr id="392" name="Google Shape;392;p17"/>
          <p:cNvSpPr txBox="1"/>
          <p:nvPr/>
        </p:nvSpPr>
        <p:spPr>
          <a:xfrm>
            <a:off x="1617680" y="839715"/>
            <a:ext cx="9050320" cy="1477328"/>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Decreasing surface emissions; increasing aircraft, lightning, wildfires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Geostationary orbit has unique capability for cloud slicing to quantify and understand free tropospheric background</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Monitoring of plumes from wildfires and other disasters can only be done effectively from geostationary orbit</a:t>
            </a:r>
            <a:endParaRPr/>
          </a:p>
        </p:txBody>
      </p:sp>
      <p:pic>
        <p:nvPicPr>
          <p:cNvPr id="393" name="Google Shape;393;p17"/>
          <p:cNvPicPr preferRelativeResize="0"/>
          <p:nvPr/>
        </p:nvPicPr>
        <p:blipFill rotWithShape="1">
          <a:blip r:embed="rId4">
            <a:alphaModFix/>
          </a:blip>
          <a:srcRect b="0" l="0" r="0" t="0"/>
          <a:stretch/>
        </p:blipFill>
        <p:spPr>
          <a:xfrm>
            <a:off x="4343400" y="2663596"/>
            <a:ext cx="6031637" cy="3936334"/>
          </a:xfrm>
          <a:prstGeom prst="rect">
            <a:avLst/>
          </a:prstGeom>
          <a:noFill/>
          <a:ln>
            <a:noFill/>
          </a:ln>
        </p:spPr>
      </p:pic>
      <p:sp>
        <p:nvSpPr>
          <p:cNvPr id="394" name="Google Shape;394;p17"/>
          <p:cNvSpPr txBox="1"/>
          <p:nvPr/>
        </p:nvSpPr>
        <p:spPr>
          <a:xfrm>
            <a:off x="1617681" y="2697779"/>
            <a:ext cx="2590800" cy="156966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Free tropospheric NO</a:t>
            </a:r>
            <a:r>
              <a:rPr baseline="-25000" lang="en-US" sz="1600">
                <a:solidFill>
                  <a:schemeClr val="dk1"/>
                </a:solidFill>
                <a:latin typeface="Calibri"/>
                <a:ea typeface="Calibri"/>
                <a:cs typeface="Calibri"/>
                <a:sym typeface="Calibri"/>
              </a:rPr>
              <a:t>2</a:t>
            </a:r>
            <a:r>
              <a:rPr lang="en-US" sz="1600">
                <a:solidFill>
                  <a:schemeClr val="dk1"/>
                </a:solidFill>
                <a:latin typeface="Calibri"/>
                <a:ea typeface="Calibri"/>
                <a:cs typeface="Calibri"/>
                <a:sym typeface="Calibri"/>
              </a:rPr>
              <a:t>:</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 lightning</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 aircraft</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  fires</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 organic nitrates</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 NO</a:t>
            </a:r>
            <a:r>
              <a:rPr baseline="-25000" lang="en-US" sz="1600">
                <a:solidFill>
                  <a:schemeClr val="dk1"/>
                </a:solidFill>
                <a:latin typeface="Calibri"/>
                <a:ea typeface="Calibri"/>
                <a:cs typeface="Calibri"/>
                <a:sym typeface="Calibri"/>
              </a:rPr>
              <a:t>3</a:t>
            </a:r>
            <a:r>
              <a:rPr baseline="30000" lang="en-US" sz="1600">
                <a:solidFill>
                  <a:schemeClr val="dk1"/>
                </a:solidFill>
                <a:latin typeface="Calibri"/>
                <a:ea typeface="Calibri"/>
                <a:cs typeface="Calibri"/>
                <a:sym typeface="Calibri"/>
              </a:rPr>
              <a:t>-</a:t>
            </a:r>
            <a:r>
              <a:rPr lang="en-US" sz="1600">
                <a:solidFill>
                  <a:schemeClr val="dk1"/>
                </a:solidFill>
                <a:latin typeface="Calibri"/>
                <a:ea typeface="Calibri"/>
                <a:cs typeface="Calibri"/>
                <a:sym typeface="Calibri"/>
              </a:rPr>
              <a:t> photolysis</a:t>
            </a:r>
            <a:endParaRPr/>
          </a:p>
        </p:txBody>
      </p:sp>
      <p:sp>
        <p:nvSpPr>
          <p:cNvPr id="395" name="Google Shape;395;p17"/>
          <p:cNvSpPr txBox="1"/>
          <p:nvPr/>
        </p:nvSpPr>
        <p:spPr>
          <a:xfrm>
            <a:off x="1617680" y="4200384"/>
            <a:ext cx="287812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presently accounts for ~70% </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of tropospheric NO</a:t>
            </a:r>
            <a:r>
              <a:rPr baseline="-25000" lang="en-US" sz="1600">
                <a:solidFill>
                  <a:schemeClr val="dk1"/>
                </a:solidFill>
                <a:latin typeface="Calibri"/>
                <a:ea typeface="Calibri"/>
                <a:cs typeface="Calibri"/>
                <a:sym typeface="Calibri"/>
              </a:rPr>
              <a:t>2</a:t>
            </a:r>
            <a:r>
              <a:rPr lang="en-US" sz="1600">
                <a:solidFill>
                  <a:schemeClr val="dk1"/>
                </a:solidFill>
                <a:latin typeface="Calibri"/>
                <a:ea typeface="Calibri"/>
                <a:cs typeface="Calibri"/>
                <a:sym typeface="Calibri"/>
              </a:rPr>
              <a:t> VCD over US</a:t>
            </a:r>
            <a:endParaRPr/>
          </a:p>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Will likely increase over next decade…as surface contribution decreases</a:t>
            </a:r>
            <a:endParaRPr/>
          </a:p>
        </p:txBody>
      </p:sp>
      <p:cxnSp>
        <p:nvCxnSpPr>
          <p:cNvPr id="396" name="Google Shape;396;p17"/>
          <p:cNvCxnSpPr/>
          <p:nvPr/>
        </p:nvCxnSpPr>
        <p:spPr>
          <a:xfrm>
            <a:off x="5026231" y="4991152"/>
            <a:ext cx="1676400" cy="0"/>
          </a:xfrm>
          <a:prstGeom prst="straightConnector1">
            <a:avLst/>
          </a:prstGeom>
          <a:solidFill>
            <a:schemeClr val="accent1"/>
          </a:solidFill>
          <a:ln cap="flat" cmpd="sng" w="9525">
            <a:solidFill>
              <a:schemeClr val="dk1"/>
            </a:solidFill>
            <a:prstDash val="lgDash"/>
            <a:round/>
            <a:headEnd len="sm" w="sm" type="none"/>
            <a:tailEnd len="sm" w="sm" type="none"/>
          </a:ln>
        </p:spPr>
      </p:cxnSp>
      <p:sp>
        <p:nvSpPr>
          <p:cNvPr id="397" name="Google Shape;397;p17"/>
          <p:cNvSpPr txBox="1"/>
          <p:nvPr/>
        </p:nvSpPr>
        <p:spPr>
          <a:xfrm>
            <a:off x="5026231" y="4933149"/>
            <a:ext cx="9906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PBL:</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20-30%</a:t>
            </a:r>
            <a:endParaRPr/>
          </a:p>
        </p:txBody>
      </p:sp>
      <p:sp>
        <p:nvSpPr>
          <p:cNvPr id="398" name="Google Shape;398;p17"/>
          <p:cNvSpPr txBox="1"/>
          <p:nvPr/>
        </p:nvSpPr>
        <p:spPr>
          <a:xfrm>
            <a:off x="5521531" y="3818081"/>
            <a:ext cx="9906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FT:</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70-80%</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18"/>
          <p:cNvSpPr txBox="1"/>
          <p:nvPr>
            <p:ph type="title"/>
          </p:nvPr>
        </p:nvSpPr>
        <p:spPr>
          <a:xfrm>
            <a:off x="1981200" y="0"/>
            <a:ext cx="7772400" cy="1143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Future geostationary AQ measurements should include TIR observations to cover a range of important species</a:t>
            </a:r>
            <a:endParaRPr/>
          </a:p>
        </p:txBody>
      </p:sp>
      <p:sp>
        <p:nvSpPr>
          <p:cNvPr id="404" name="Google Shape;404;p18"/>
          <p:cNvSpPr txBox="1"/>
          <p:nvPr/>
        </p:nvSpPr>
        <p:spPr>
          <a:xfrm>
            <a:off x="1770385" y="1144411"/>
            <a:ext cx="8558151" cy="1754326"/>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TIR is needed to observe NH</a:t>
            </a:r>
            <a:r>
              <a:rPr baseline="-25000" lang="en-US" sz="1800">
                <a:solidFill>
                  <a:schemeClr val="dk1"/>
                </a:solidFill>
                <a:latin typeface="Calibri"/>
                <a:ea typeface="Calibri"/>
                <a:cs typeface="Calibri"/>
                <a:sym typeface="Calibri"/>
              </a:rPr>
              <a:t>3</a:t>
            </a:r>
            <a:r>
              <a:rPr lang="en-US" sz="1800">
                <a:solidFill>
                  <a:schemeClr val="dk1"/>
                </a:solidFill>
                <a:latin typeface="Calibri"/>
                <a:ea typeface="Calibri"/>
                <a:cs typeface="Calibri"/>
                <a:sym typeface="Calibri"/>
              </a:rPr>
              <a:t>, PAN, isoprene, other VOCs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NH</a:t>
            </a:r>
            <a:r>
              <a:rPr baseline="-25000" lang="en-US" sz="1800">
                <a:solidFill>
                  <a:schemeClr val="dk1"/>
                </a:solidFill>
                <a:latin typeface="Calibri"/>
                <a:ea typeface="Calibri"/>
                <a:cs typeface="Calibri"/>
                <a:sym typeface="Calibri"/>
              </a:rPr>
              <a:t>3</a:t>
            </a:r>
            <a:r>
              <a:rPr lang="en-US" sz="1800">
                <a:solidFill>
                  <a:schemeClr val="dk1"/>
                </a:solidFill>
                <a:latin typeface="Calibri"/>
                <a:ea typeface="Calibri"/>
                <a:cs typeface="Calibri"/>
                <a:sym typeface="Calibri"/>
              </a:rPr>
              <a:t>/NO</a:t>
            </a:r>
            <a:r>
              <a:rPr baseline="-25000" lang="en-US" sz="1800">
                <a:solidFill>
                  <a:schemeClr val="dk1"/>
                </a:solidFill>
                <a:latin typeface="Calibri"/>
                <a:ea typeface="Calibri"/>
                <a:cs typeface="Calibri"/>
                <a:sym typeface="Calibri"/>
              </a:rPr>
              <a:t>2</a:t>
            </a:r>
            <a:r>
              <a:rPr lang="en-US" sz="1800">
                <a:solidFill>
                  <a:schemeClr val="dk1"/>
                </a:solidFill>
                <a:latin typeface="Calibri"/>
                <a:ea typeface="Calibri"/>
                <a:cs typeface="Calibri"/>
                <a:sym typeface="Calibri"/>
              </a:rPr>
              <a:t> ratio can diagnose chemical regime for nitrate PM</a:t>
            </a:r>
            <a:r>
              <a:rPr baseline="-25000" lang="en-US" sz="1800">
                <a:solidFill>
                  <a:schemeClr val="dk1"/>
                </a:solidFill>
                <a:latin typeface="Calibri"/>
                <a:ea typeface="Calibri"/>
                <a:cs typeface="Calibri"/>
                <a:sym typeface="Calibri"/>
              </a:rPr>
              <a:t>2.5</a:t>
            </a:r>
            <a:r>
              <a:rPr lang="en-US" sz="1800">
                <a:solidFill>
                  <a:schemeClr val="dk1"/>
                </a:solidFill>
                <a:latin typeface="Calibri"/>
                <a:ea typeface="Calibri"/>
                <a:cs typeface="Calibri"/>
                <a:sym typeface="Calibri"/>
              </a:rPr>
              <a:t> formation</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PAN can be unique resource to track intercontinental ozone pollution</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Europe will have geostationary TIR IRS instrument launched with Sentinel-4</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TIR observes wide range of gases to track plumes from major accidents</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pic>
        <p:nvPicPr>
          <p:cNvPr descr="Calendar&#10;&#10;Description automatically generated" id="405" name="Google Shape;405;p18"/>
          <p:cNvPicPr preferRelativeResize="0"/>
          <p:nvPr/>
        </p:nvPicPr>
        <p:blipFill rotWithShape="1">
          <a:blip r:embed="rId3">
            <a:alphaModFix/>
          </a:blip>
          <a:srcRect b="0" l="14966" r="66417" t="69798"/>
          <a:stretch/>
        </p:blipFill>
        <p:spPr>
          <a:xfrm>
            <a:off x="1623619" y="3266056"/>
            <a:ext cx="3536388" cy="2781300"/>
          </a:xfrm>
          <a:prstGeom prst="rect">
            <a:avLst/>
          </a:prstGeom>
          <a:noFill/>
          <a:ln>
            <a:noFill/>
          </a:ln>
        </p:spPr>
      </p:pic>
      <p:pic>
        <p:nvPicPr>
          <p:cNvPr descr="Calendar&#10;&#10;Description automatically generated" id="406" name="Google Shape;406;p18"/>
          <p:cNvPicPr preferRelativeResize="0"/>
          <p:nvPr/>
        </p:nvPicPr>
        <p:blipFill rotWithShape="1">
          <a:blip r:embed="rId3">
            <a:alphaModFix/>
          </a:blip>
          <a:srcRect b="0" l="87571" r="3578" t="69799"/>
          <a:stretch/>
        </p:blipFill>
        <p:spPr>
          <a:xfrm>
            <a:off x="5160007" y="3113656"/>
            <a:ext cx="1036464" cy="3048000"/>
          </a:xfrm>
          <a:prstGeom prst="rect">
            <a:avLst/>
          </a:prstGeom>
          <a:noFill/>
          <a:ln>
            <a:noFill/>
          </a:ln>
        </p:spPr>
      </p:pic>
      <p:sp>
        <p:nvSpPr>
          <p:cNvPr id="407" name="Google Shape;407;p18"/>
          <p:cNvSpPr txBox="1"/>
          <p:nvPr/>
        </p:nvSpPr>
        <p:spPr>
          <a:xfrm>
            <a:off x="1658934" y="2857307"/>
            <a:ext cx="398054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NH</a:t>
            </a:r>
            <a:r>
              <a:rPr baseline="-25000" lang="en-US" sz="1800">
                <a:solidFill>
                  <a:schemeClr val="dk1"/>
                </a:solidFill>
                <a:latin typeface="Calibri"/>
                <a:ea typeface="Calibri"/>
                <a:cs typeface="Calibri"/>
                <a:sym typeface="Calibri"/>
              </a:rPr>
              <a:t>3</a:t>
            </a:r>
            <a:r>
              <a:rPr lang="en-US" sz="1800">
                <a:solidFill>
                  <a:schemeClr val="dk1"/>
                </a:solidFill>
                <a:latin typeface="Calibri"/>
                <a:ea typeface="Calibri"/>
                <a:cs typeface="Calibri"/>
                <a:sym typeface="Calibri"/>
              </a:rPr>
              <a:t>/NO</a:t>
            </a:r>
            <a:r>
              <a:rPr baseline="-25000" lang="en-US" sz="1800">
                <a:solidFill>
                  <a:schemeClr val="dk1"/>
                </a:solidFill>
                <a:latin typeface="Calibri"/>
                <a:ea typeface="Calibri"/>
                <a:cs typeface="Calibri"/>
                <a:sym typeface="Calibri"/>
              </a:rPr>
              <a:t>2</a:t>
            </a:r>
            <a:r>
              <a:rPr lang="en-US" sz="1800">
                <a:solidFill>
                  <a:schemeClr val="dk1"/>
                </a:solidFill>
                <a:latin typeface="Calibri"/>
                <a:ea typeface="Calibri"/>
                <a:cs typeface="Calibri"/>
                <a:sym typeface="Calibri"/>
              </a:rPr>
              <a:t> winter ratio from IASI/OMI</a:t>
            </a:r>
            <a:endParaRPr/>
          </a:p>
        </p:txBody>
      </p:sp>
      <p:cxnSp>
        <p:nvCxnSpPr>
          <p:cNvPr id="408" name="Google Shape;408;p18"/>
          <p:cNvCxnSpPr/>
          <p:nvPr/>
        </p:nvCxnSpPr>
        <p:spPr>
          <a:xfrm rot="10800000">
            <a:off x="3757219" y="4332856"/>
            <a:ext cx="152400" cy="990600"/>
          </a:xfrm>
          <a:prstGeom prst="straightConnector1">
            <a:avLst/>
          </a:prstGeom>
          <a:solidFill>
            <a:schemeClr val="accent1"/>
          </a:solidFill>
          <a:ln cap="flat" cmpd="sng" w="38100">
            <a:solidFill>
              <a:schemeClr val="accent4"/>
            </a:solidFill>
            <a:prstDash val="solid"/>
            <a:round/>
            <a:headEnd len="sm" w="sm" type="none"/>
            <a:tailEnd len="lg" w="lg" type="triangle"/>
          </a:ln>
        </p:spPr>
      </p:cxnSp>
      <p:sp>
        <p:nvSpPr>
          <p:cNvPr id="409" name="Google Shape;409;p18"/>
          <p:cNvSpPr txBox="1"/>
          <p:nvPr/>
        </p:nvSpPr>
        <p:spPr>
          <a:xfrm>
            <a:off x="3071419" y="5310591"/>
            <a:ext cx="1371600"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NO</a:t>
            </a:r>
            <a:r>
              <a:rPr baseline="-25000" lang="en-US" sz="1800">
                <a:solidFill>
                  <a:schemeClr val="dk1"/>
                </a:solidFill>
                <a:latin typeface="Calibri"/>
                <a:ea typeface="Calibri"/>
                <a:cs typeface="Calibri"/>
                <a:sym typeface="Calibri"/>
              </a:rPr>
              <a:t>x</a:t>
            </a:r>
            <a:r>
              <a:rPr lang="en-US" sz="1800">
                <a:solidFill>
                  <a:schemeClr val="dk1"/>
                </a:solidFill>
                <a:latin typeface="Calibri"/>
                <a:ea typeface="Calibri"/>
                <a:cs typeface="Calibri"/>
                <a:sym typeface="Calibri"/>
              </a:rPr>
              <a:t>-limited</a:t>
            </a:r>
            <a:endParaRPr/>
          </a:p>
        </p:txBody>
      </p:sp>
      <p:cxnSp>
        <p:nvCxnSpPr>
          <p:cNvPr id="410" name="Google Shape;410;p18"/>
          <p:cNvCxnSpPr/>
          <p:nvPr/>
        </p:nvCxnSpPr>
        <p:spPr>
          <a:xfrm flipH="1" rot="10800000">
            <a:off x="4595419" y="4332856"/>
            <a:ext cx="137232" cy="609600"/>
          </a:xfrm>
          <a:prstGeom prst="straightConnector1">
            <a:avLst/>
          </a:prstGeom>
          <a:solidFill>
            <a:schemeClr val="accent1"/>
          </a:solidFill>
          <a:ln cap="flat" cmpd="sng" w="38100">
            <a:solidFill>
              <a:schemeClr val="accent4"/>
            </a:solidFill>
            <a:prstDash val="solid"/>
            <a:round/>
            <a:headEnd len="sm" w="sm" type="none"/>
            <a:tailEnd len="lg" w="lg" type="triangle"/>
          </a:ln>
        </p:spPr>
      </p:cxnSp>
      <p:sp>
        <p:nvSpPr>
          <p:cNvPr id="411" name="Google Shape;411;p18"/>
          <p:cNvSpPr txBox="1"/>
          <p:nvPr/>
        </p:nvSpPr>
        <p:spPr>
          <a:xfrm>
            <a:off x="4443019" y="4942457"/>
            <a:ext cx="685800" cy="646331"/>
          </a:xfrm>
          <a:prstGeom prst="rect">
            <a:avLst/>
          </a:prstGeom>
          <a:solidFill>
            <a:schemeClr val="lt1"/>
          </a:solidFill>
          <a:ln>
            <a:noFill/>
          </a:ln>
        </p:spPr>
        <p:txBody>
          <a:bodyPr anchorCtr="0" anchor="t" bIns="45700" lIns="0" spcFirstLastPara="1" rIns="0"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NH</a:t>
            </a:r>
            <a:r>
              <a:rPr baseline="-25000" lang="en-US" sz="1800">
                <a:solidFill>
                  <a:schemeClr val="dk1"/>
                </a:solidFill>
                <a:latin typeface="Calibri"/>
                <a:ea typeface="Calibri"/>
                <a:cs typeface="Calibri"/>
                <a:sym typeface="Calibri"/>
              </a:rPr>
              <a:t>3</a:t>
            </a:r>
            <a:r>
              <a:rPr lang="en-US" sz="1800">
                <a:solidFill>
                  <a:schemeClr val="dk1"/>
                </a:solidFill>
                <a:latin typeface="Calibri"/>
                <a:ea typeface="Calibri"/>
                <a:cs typeface="Calibri"/>
                <a:sym typeface="Calibri"/>
              </a:rPr>
              <a:t>-</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limited</a:t>
            </a:r>
            <a:endParaRPr/>
          </a:p>
        </p:txBody>
      </p:sp>
      <p:pic>
        <p:nvPicPr>
          <p:cNvPr id="412" name="Google Shape;412;p18"/>
          <p:cNvPicPr preferRelativeResize="0"/>
          <p:nvPr/>
        </p:nvPicPr>
        <p:blipFill rotWithShape="1">
          <a:blip r:embed="rId4">
            <a:alphaModFix/>
          </a:blip>
          <a:srcRect b="24847" l="13384" r="3281" t="16162"/>
          <a:stretch/>
        </p:blipFill>
        <p:spPr>
          <a:xfrm>
            <a:off x="6189212" y="2744433"/>
            <a:ext cx="4331167" cy="3176846"/>
          </a:xfrm>
          <a:prstGeom prst="rect">
            <a:avLst/>
          </a:prstGeom>
          <a:noFill/>
          <a:ln>
            <a:noFill/>
          </a:ln>
        </p:spPr>
      </p:pic>
      <p:sp>
        <p:nvSpPr>
          <p:cNvPr id="413" name="Google Shape;413;p18"/>
          <p:cNvSpPr txBox="1"/>
          <p:nvPr/>
        </p:nvSpPr>
        <p:spPr>
          <a:xfrm>
            <a:off x="6142542" y="2831425"/>
            <a:ext cx="1207325" cy="38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IASI PAN</a:t>
            </a:r>
            <a:endParaRPr/>
          </a:p>
        </p:txBody>
      </p:sp>
      <p:pic>
        <p:nvPicPr>
          <p:cNvPr id="414" name="Google Shape;414;p18"/>
          <p:cNvPicPr preferRelativeResize="0"/>
          <p:nvPr/>
        </p:nvPicPr>
        <p:blipFill rotWithShape="1">
          <a:blip r:embed="rId5">
            <a:alphaModFix/>
          </a:blip>
          <a:srcRect b="0" l="0" r="0" t="0"/>
          <a:stretch/>
        </p:blipFill>
        <p:spPr>
          <a:xfrm>
            <a:off x="2438400" y="5904006"/>
            <a:ext cx="1271992" cy="953994"/>
          </a:xfrm>
          <a:prstGeom prst="rect">
            <a:avLst/>
          </a:prstGeom>
          <a:noFill/>
          <a:ln>
            <a:noFill/>
          </a:ln>
        </p:spPr>
      </p:pic>
      <p:sp>
        <p:nvSpPr>
          <p:cNvPr id="415" name="Google Shape;415;p18"/>
          <p:cNvSpPr txBox="1"/>
          <p:nvPr/>
        </p:nvSpPr>
        <p:spPr>
          <a:xfrm>
            <a:off x="1617682" y="6066475"/>
            <a:ext cx="110902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Daniel Jacob</a:t>
            </a:r>
            <a:endParaRPr/>
          </a:p>
        </p:txBody>
      </p:sp>
      <p:sp>
        <p:nvSpPr>
          <p:cNvPr id="416" name="Google Shape;416;p18"/>
          <p:cNvSpPr txBox="1"/>
          <p:nvPr/>
        </p:nvSpPr>
        <p:spPr>
          <a:xfrm>
            <a:off x="5486401" y="6400466"/>
            <a:ext cx="535771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Ruijun Dang and Shixian Zhai (Harvard), in prep.</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19"/>
          <p:cNvSpPr txBox="1"/>
          <p:nvPr>
            <p:ph type="title"/>
          </p:nvPr>
        </p:nvSpPr>
        <p:spPr>
          <a:xfrm>
            <a:off x="2209800" y="-85052"/>
            <a:ext cx="7772400" cy="1143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Future geostationary AQ instruments should include SWIR observations of greenhouse gases</a:t>
            </a:r>
            <a:endParaRPr/>
          </a:p>
        </p:txBody>
      </p:sp>
      <p:pic>
        <p:nvPicPr>
          <p:cNvPr id="422" name="Google Shape;422;p19"/>
          <p:cNvPicPr preferRelativeResize="0"/>
          <p:nvPr/>
        </p:nvPicPr>
        <p:blipFill rotWithShape="1">
          <a:blip r:embed="rId3">
            <a:alphaModFix/>
          </a:blip>
          <a:srcRect b="0" l="0" r="0" t="0"/>
          <a:stretch/>
        </p:blipFill>
        <p:spPr>
          <a:xfrm>
            <a:off x="6023684" y="2448886"/>
            <a:ext cx="3883307" cy="3387987"/>
          </a:xfrm>
          <a:prstGeom prst="rect">
            <a:avLst/>
          </a:prstGeom>
          <a:noFill/>
          <a:ln>
            <a:noFill/>
          </a:ln>
        </p:spPr>
      </p:pic>
      <p:pic>
        <p:nvPicPr>
          <p:cNvPr id="423" name="Google Shape;423;p19"/>
          <p:cNvPicPr preferRelativeResize="0"/>
          <p:nvPr/>
        </p:nvPicPr>
        <p:blipFill rotWithShape="1">
          <a:blip r:embed="rId4">
            <a:alphaModFix/>
          </a:blip>
          <a:srcRect b="0" l="0" r="0" t="0"/>
          <a:stretch/>
        </p:blipFill>
        <p:spPr>
          <a:xfrm>
            <a:off x="1905991" y="2750924"/>
            <a:ext cx="4117693" cy="3306633"/>
          </a:xfrm>
          <a:prstGeom prst="rect">
            <a:avLst/>
          </a:prstGeom>
          <a:noFill/>
          <a:ln>
            <a:noFill/>
          </a:ln>
        </p:spPr>
      </p:pic>
      <p:sp>
        <p:nvSpPr>
          <p:cNvPr id="424" name="Google Shape;424;p19"/>
          <p:cNvSpPr txBox="1"/>
          <p:nvPr/>
        </p:nvSpPr>
        <p:spPr>
          <a:xfrm>
            <a:off x="2210790" y="5467541"/>
            <a:ext cx="2819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13:00 on 8/12/2013</a:t>
            </a:r>
            <a:endParaRPr/>
          </a:p>
        </p:txBody>
      </p:sp>
      <p:sp>
        <p:nvSpPr>
          <p:cNvPr id="425" name="Google Shape;425;p19"/>
          <p:cNvSpPr txBox="1"/>
          <p:nvPr/>
        </p:nvSpPr>
        <p:spPr>
          <a:xfrm>
            <a:off x="1872343" y="859533"/>
            <a:ext cx="8534400" cy="2031325"/>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Air quality managers increasingly need to manage greenhouse gas fluxes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Huge need for top-down observations of methane, rising need for CO</a:t>
            </a:r>
            <a:r>
              <a:rPr baseline="-25000" lang="en-US" sz="1800">
                <a:solidFill>
                  <a:schemeClr val="dk1"/>
                </a:solidFill>
                <a:latin typeface="Calibri"/>
                <a:ea typeface="Calibri"/>
                <a:cs typeface="Calibri"/>
                <a:sym typeface="Calibri"/>
              </a:rPr>
              <a:t>2</a:t>
            </a:r>
            <a:r>
              <a:rPr lang="en-US" sz="1800">
                <a:solidFill>
                  <a:schemeClr val="dk1"/>
                </a:solidFill>
                <a:latin typeface="Calibri"/>
                <a:ea typeface="Calibri"/>
                <a:cs typeface="Calibri"/>
                <a:sym typeface="Calibri"/>
              </a:rPr>
              <a:t> (carbon sequestration, biospheric fluxes)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Geostationary orbit is of unique value for intermittent emissions (methane), diurnal cycle (CO</a:t>
            </a:r>
            <a:r>
              <a:rPr baseline="-25000" lang="en-US" sz="1800">
                <a:solidFill>
                  <a:schemeClr val="dk1"/>
                </a:solidFill>
                <a:latin typeface="Calibri"/>
                <a:ea typeface="Calibri"/>
                <a:cs typeface="Calibri"/>
                <a:sym typeface="Calibri"/>
              </a:rPr>
              <a:t>2</a:t>
            </a:r>
            <a:r>
              <a:rPr lang="en-US" sz="1800">
                <a:solidFill>
                  <a:schemeClr val="dk1"/>
                </a:solidFill>
                <a:latin typeface="Calibri"/>
                <a:ea typeface="Calibri"/>
                <a:cs typeface="Calibri"/>
                <a:sym typeface="Calibri"/>
              </a:rPr>
              <a:t>)</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We lost GeoCARB, let’s design it better to have hourly observations over national/continental scale</a:t>
            </a:r>
            <a:endParaRPr/>
          </a:p>
        </p:txBody>
      </p:sp>
      <p:sp>
        <p:nvSpPr>
          <p:cNvPr id="426" name="Google Shape;426;p19"/>
          <p:cNvSpPr txBox="1"/>
          <p:nvPr/>
        </p:nvSpPr>
        <p:spPr>
          <a:xfrm>
            <a:off x="4918840" y="6473881"/>
            <a:ext cx="603163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Sheng et al., Atmos. Meas. Tech., 11, 6379–6388, 2018</a:t>
            </a:r>
            <a:endParaRPr/>
          </a:p>
        </p:txBody>
      </p:sp>
      <p:pic>
        <p:nvPicPr>
          <p:cNvPr id="427" name="Google Shape;427;p19"/>
          <p:cNvPicPr preferRelativeResize="0"/>
          <p:nvPr/>
        </p:nvPicPr>
        <p:blipFill rotWithShape="1">
          <a:blip r:embed="rId5">
            <a:alphaModFix/>
          </a:blip>
          <a:srcRect b="0" l="0" r="0" t="0"/>
          <a:stretch/>
        </p:blipFill>
        <p:spPr>
          <a:xfrm>
            <a:off x="2438400" y="5904006"/>
            <a:ext cx="1271992" cy="953994"/>
          </a:xfrm>
          <a:prstGeom prst="rect">
            <a:avLst/>
          </a:prstGeom>
          <a:noFill/>
          <a:ln>
            <a:noFill/>
          </a:ln>
        </p:spPr>
      </p:pic>
      <p:sp>
        <p:nvSpPr>
          <p:cNvPr id="428" name="Google Shape;428;p19"/>
          <p:cNvSpPr txBox="1"/>
          <p:nvPr/>
        </p:nvSpPr>
        <p:spPr>
          <a:xfrm>
            <a:off x="1617682" y="6066475"/>
            <a:ext cx="110902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Daniel Jacob</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2"/>
          <p:cNvPicPr preferRelativeResize="0"/>
          <p:nvPr/>
        </p:nvPicPr>
        <p:blipFill rotWithShape="1">
          <a:blip r:embed="rId3">
            <a:alphaModFix/>
          </a:blip>
          <a:srcRect b="0" l="0" r="0" t="0"/>
          <a:stretch/>
        </p:blipFill>
        <p:spPr>
          <a:xfrm>
            <a:off x="0" y="0"/>
            <a:ext cx="9272789" cy="6177995"/>
          </a:xfrm>
          <a:prstGeom prst="rect">
            <a:avLst/>
          </a:prstGeom>
          <a:noFill/>
          <a:ln>
            <a:noFill/>
          </a:ln>
        </p:spPr>
      </p:pic>
      <p:pic>
        <p:nvPicPr>
          <p:cNvPr id="139" name="Google Shape;139;p2"/>
          <p:cNvPicPr preferRelativeResize="0"/>
          <p:nvPr/>
        </p:nvPicPr>
        <p:blipFill rotWithShape="1">
          <a:blip r:embed="rId4">
            <a:alphaModFix/>
          </a:blip>
          <a:srcRect b="0" l="0" r="0" t="0"/>
          <a:stretch/>
        </p:blipFill>
        <p:spPr>
          <a:xfrm>
            <a:off x="9165465" y="-1"/>
            <a:ext cx="3026535" cy="6177995"/>
          </a:xfrm>
          <a:prstGeom prst="rect">
            <a:avLst/>
          </a:prstGeom>
          <a:noFill/>
          <a:ln>
            <a:noFill/>
          </a:ln>
        </p:spPr>
      </p:pic>
      <p:sp>
        <p:nvSpPr>
          <p:cNvPr id="140" name="Google Shape;140;p2"/>
          <p:cNvSpPr txBox="1"/>
          <p:nvPr/>
        </p:nvSpPr>
        <p:spPr>
          <a:xfrm>
            <a:off x="2168903" y="356839"/>
            <a:ext cx="9628145" cy="150810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3600" u="none" cap="none" strike="noStrike">
                <a:solidFill>
                  <a:srgbClr val="FFFFFF"/>
                </a:solidFill>
                <a:latin typeface="Verdana"/>
                <a:ea typeface="Verdana"/>
                <a:cs typeface="Verdana"/>
                <a:sym typeface="Verdana"/>
              </a:rPr>
              <a:t>Session III: TEMPO/GeoXO Joint Panel</a:t>
            </a:r>
            <a:endParaRPr/>
          </a:p>
          <a:p>
            <a:pPr indent="0" lvl="0" marL="0" marR="0" rtl="0" algn="r">
              <a:spcBef>
                <a:spcPts val="0"/>
              </a:spcBef>
              <a:spcAft>
                <a:spcPts val="0"/>
              </a:spcAft>
              <a:buNone/>
            </a:pPr>
            <a:r>
              <a:t/>
            </a:r>
            <a:endParaRPr b="0" i="0" sz="2800" u="none" cap="none" strike="noStrike">
              <a:solidFill>
                <a:srgbClr val="FFFFFF"/>
              </a:solidFill>
              <a:latin typeface="Verdana"/>
              <a:ea typeface="Verdana"/>
              <a:cs typeface="Verdana"/>
              <a:sym typeface="Verdana"/>
            </a:endParaRPr>
          </a:p>
          <a:p>
            <a:pPr indent="0" lvl="0" marL="0" marR="0" rtl="0" algn="r">
              <a:spcBef>
                <a:spcPts val="0"/>
              </a:spcBef>
              <a:spcAft>
                <a:spcPts val="0"/>
              </a:spcAft>
              <a:buNone/>
            </a:pPr>
            <a:r>
              <a:rPr b="0" i="0" lang="en-US" sz="2800" u="none" cap="none" strike="noStrike">
                <a:solidFill>
                  <a:srgbClr val="FFFFFF"/>
                </a:solidFill>
                <a:latin typeface="Verdana"/>
                <a:ea typeface="Verdana"/>
                <a:cs typeface="Verdana"/>
                <a:sym typeface="Verdana"/>
              </a:rPr>
              <a:t>David Edwards, NCAR</a:t>
            </a:r>
            <a:endParaRPr/>
          </a:p>
        </p:txBody>
      </p:sp>
      <p:sp>
        <p:nvSpPr>
          <p:cNvPr id="141" name="Google Shape;141;p2"/>
          <p:cNvSpPr txBox="1"/>
          <p:nvPr/>
        </p:nvSpPr>
        <p:spPr>
          <a:xfrm>
            <a:off x="9321084" y="5839440"/>
            <a:ext cx="2715295" cy="33855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1" lang="en-US" sz="1600" u="none" cap="none" strike="noStrike">
                <a:solidFill>
                  <a:schemeClr val="lt1"/>
                </a:solidFill>
                <a:latin typeface="Verdana"/>
                <a:ea typeface="Verdana"/>
                <a:cs typeface="Verdana"/>
                <a:sym typeface="Verdana"/>
              </a:rPr>
              <a:t>Image credit: Intelsat</a:t>
            </a:r>
            <a:endParaRPr b="0" i="1" sz="1600" u="none" cap="none" strike="noStrike">
              <a:solidFill>
                <a:schemeClr val="lt1"/>
              </a:solidFill>
              <a:latin typeface="Verdana"/>
              <a:ea typeface="Verdana"/>
              <a:cs typeface="Verdana"/>
              <a:sym typeface="Verdan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20"/>
          <p:cNvSpPr/>
          <p:nvPr/>
        </p:nvSpPr>
        <p:spPr>
          <a:xfrm>
            <a:off x="326721" y="4414097"/>
            <a:ext cx="5688632" cy="22573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66"/>
              </a:buClr>
              <a:buSzPts val="3075"/>
              <a:buFont typeface="Gulimche"/>
              <a:buNone/>
            </a:pPr>
            <a:r>
              <a:t/>
            </a:r>
            <a:endParaRPr b="1" sz="2050">
              <a:solidFill>
                <a:schemeClr val="lt1"/>
              </a:solidFill>
              <a:latin typeface="Arial"/>
              <a:ea typeface="Arial"/>
              <a:cs typeface="Arial"/>
              <a:sym typeface="Arial"/>
            </a:endParaRPr>
          </a:p>
        </p:txBody>
      </p:sp>
      <p:pic>
        <p:nvPicPr>
          <p:cNvPr id="435" name="Google Shape;435;p20"/>
          <p:cNvPicPr preferRelativeResize="0"/>
          <p:nvPr/>
        </p:nvPicPr>
        <p:blipFill rotWithShape="1">
          <a:blip r:embed="rId3">
            <a:alphaModFix/>
          </a:blip>
          <a:srcRect b="0" l="0" r="0" t="0"/>
          <a:stretch/>
        </p:blipFill>
        <p:spPr>
          <a:xfrm>
            <a:off x="398729" y="4578765"/>
            <a:ext cx="1868417" cy="2011754"/>
          </a:xfrm>
          <a:prstGeom prst="rect">
            <a:avLst/>
          </a:prstGeom>
          <a:noFill/>
          <a:ln>
            <a:noFill/>
          </a:ln>
        </p:spPr>
      </p:pic>
      <p:sp>
        <p:nvSpPr>
          <p:cNvPr id="436" name="Google Shape;436;p20"/>
          <p:cNvSpPr txBox="1"/>
          <p:nvPr/>
        </p:nvSpPr>
        <p:spPr>
          <a:xfrm>
            <a:off x="1735638" y="5301206"/>
            <a:ext cx="723275"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00">
                <a:solidFill>
                  <a:srgbClr val="FF0000"/>
                </a:solidFill>
                <a:latin typeface="Verdana"/>
                <a:ea typeface="Verdana"/>
                <a:cs typeface="Verdana"/>
                <a:sym typeface="Verdana"/>
              </a:rPr>
              <a:t>Shanghai</a:t>
            </a:r>
            <a:endParaRPr/>
          </a:p>
        </p:txBody>
      </p:sp>
      <p:sp>
        <p:nvSpPr>
          <p:cNvPr id="437" name="Google Shape;437;p20"/>
          <p:cNvSpPr/>
          <p:nvPr/>
        </p:nvSpPr>
        <p:spPr>
          <a:xfrm>
            <a:off x="4593401" y="1196752"/>
            <a:ext cx="4454927" cy="2592288"/>
          </a:xfrm>
          <a:prstGeom prst="rect">
            <a:avLst/>
          </a:prstGeom>
          <a:noFill/>
          <a:ln cap="flat" cmpd="sng" w="28575">
            <a:solidFill>
              <a:srgbClr val="FFFF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66"/>
              </a:buClr>
              <a:buSzPts val="3075"/>
              <a:buFont typeface="Gulimche"/>
              <a:buNone/>
            </a:pPr>
            <a:r>
              <a:t/>
            </a:r>
            <a:endParaRPr b="1" sz="2050">
              <a:solidFill>
                <a:schemeClr val="lt1"/>
              </a:solidFill>
              <a:latin typeface="Arial"/>
              <a:ea typeface="Arial"/>
              <a:cs typeface="Arial"/>
              <a:sym typeface="Arial"/>
            </a:endParaRPr>
          </a:p>
        </p:txBody>
      </p:sp>
      <p:sp>
        <p:nvSpPr>
          <p:cNvPr id="438" name="Google Shape;438;p20"/>
          <p:cNvSpPr/>
          <p:nvPr/>
        </p:nvSpPr>
        <p:spPr>
          <a:xfrm>
            <a:off x="47328" y="1196752"/>
            <a:ext cx="4454927" cy="2592288"/>
          </a:xfrm>
          <a:prstGeom prst="rect">
            <a:avLst/>
          </a:prstGeom>
          <a:noFill/>
          <a:ln cap="flat" cmpd="sng" w="28575">
            <a:solidFill>
              <a:srgbClr val="FFFF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66"/>
              </a:buClr>
              <a:buSzPts val="3075"/>
              <a:buFont typeface="Gulimche"/>
              <a:buNone/>
            </a:pPr>
            <a:r>
              <a:t/>
            </a:r>
            <a:endParaRPr b="1" sz="2050">
              <a:solidFill>
                <a:schemeClr val="lt1"/>
              </a:solidFill>
              <a:latin typeface="Arial"/>
              <a:ea typeface="Arial"/>
              <a:cs typeface="Arial"/>
              <a:sym typeface="Arial"/>
            </a:endParaRPr>
          </a:p>
        </p:txBody>
      </p:sp>
      <p:pic>
        <p:nvPicPr>
          <p:cNvPr id="439" name="Google Shape;439;p20"/>
          <p:cNvPicPr preferRelativeResize="0"/>
          <p:nvPr/>
        </p:nvPicPr>
        <p:blipFill rotWithShape="1">
          <a:blip r:embed="rId4">
            <a:alphaModFix/>
          </a:blip>
          <a:srcRect b="0" l="0" r="0" t="0"/>
          <a:stretch/>
        </p:blipFill>
        <p:spPr>
          <a:xfrm>
            <a:off x="113269" y="1556794"/>
            <a:ext cx="2097947" cy="2097947"/>
          </a:xfrm>
          <a:prstGeom prst="rect">
            <a:avLst/>
          </a:prstGeom>
          <a:noFill/>
          <a:ln>
            <a:noFill/>
          </a:ln>
        </p:spPr>
      </p:pic>
      <p:pic>
        <p:nvPicPr>
          <p:cNvPr id="440" name="Google Shape;440;p20"/>
          <p:cNvPicPr preferRelativeResize="0"/>
          <p:nvPr/>
        </p:nvPicPr>
        <p:blipFill rotWithShape="1">
          <a:blip r:embed="rId5">
            <a:alphaModFix/>
          </a:blip>
          <a:srcRect b="0" l="0" r="0" t="0"/>
          <a:stretch/>
        </p:blipFill>
        <p:spPr>
          <a:xfrm>
            <a:off x="2326195" y="1556794"/>
            <a:ext cx="2097947" cy="2097947"/>
          </a:xfrm>
          <a:prstGeom prst="rect">
            <a:avLst/>
          </a:prstGeom>
          <a:noFill/>
          <a:ln>
            <a:noFill/>
          </a:ln>
        </p:spPr>
      </p:pic>
      <p:sp>
        <p:nvSpPr>
          <p:cNvPr id="441" name="Google Shape;441;p20"/>
          <p:cNvSpPr txBox="1"/>
          <p:nvPr/>
        </p:nvSpPr>
        <p:spPr>
          <a:xfrm>
            <a:off x="191344" y="188640"/>
            <a:ext cx="980072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Verdana"/>
                <a:ea typeface="Verdana"/>
                <a:cs typeface="Verdana"/>
                <a:sym typeface="Verdana"/>
              </a:rPr>
              <a:t>Air quality observations from GEMS</a:t>
            </a:r>
            <a:endParaRPr b="1" sz="3200">
              <a:solidFill>
                <a:schemeClr val="accent1"/>
              </a:solidFill>
              <a:latin typeface="Verdana"/>
              <a:ea typeface="Verdana"/>
              <a:cs typeface="Verdana"/>
              <a:sym typeface="Verdana"/>
            </a:endParaRPr>
          </a:p>
        </p:txBody>
      </p:sp>
      <p:sp>
        <p:nvSpPr>
          <p:cNvPr id="442" name="Google Shape;442;p20"/>
          <p:cNvSpPr txBox="1"/>
          <p:nvPr>
            <p:ph idx="4294967295"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b="0"/>
          </a:p>
        </p:txBody>
      </p:sp>
      <p:sp>
        <p:nvSpPr>
          <p:cNvPr id="443" name="Google Shape;443;p20"/>
          <p:cNvSpPr txBox="1"/>
          <p:nvPr/>
        </p:nvSpPr>
        <p:spPr>
          <a:xfrm>
            <a:off x="748684" y="1023119"/>
            <a:ext cx="3074881" cy="461665"/>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rgbClr val="FFFF99"/>
                </a:solidFill>
                <a:latin typeface="Verdana"/>
                <a:ea typeface="Verdana"/>
                <a:cs typeface="Verdana"/>
                <a:sym typeface="Verdana"/>
              </a:rPr>
              <a:t>Volcanic eruption on Jul 29, 2020</a:t>
            </a:r>
            <a:endParaRPr/>
          </a:p>
          <a:p>
            <a:pPr indent="0" lvl="0" marL="0" marR="0" rtl="0" algn="ctr">
              <a:spcBef>
                <a:spcPts val="0"/>
              </a:spcBef>
              <a:spcAft>
                <a:spcPts val="0"/>
              </a:spcAft>
              <a:buNone/>
            </a:pPr>
            <a:r>
              <a:rPr b="1" lang="en-US" sz="1200">
                <a:solidFill>
                  <a:srgbClr val="FFFF99"/>
                </a:solidFill>
                <a:latin typeface="Verdana"/>
                <a:ea typeface="Verdana"/>
                <a:cs typeface="Verdana"/>
                <a:sym typeface="Verdana"/>
              </a:rPr>
              <a:t>(SO</a:t>
            </a:r>
            <a:r>
              <a:rPr b="1" baseline="-25000" lang="en-US" sz="1200">
                <a:solidFill>
                  <a:srgbClr val="FFFF99"/>
                </a:solidFill>
                <a:latin typeface="Verdana"/>
                <a:ea typeface="Verdana"/>
                <a:cs typeface="Verdana"/>
                <a:sym typeface="Verdana"/>
              </a:rPr>
              <a:t>2</a:t>
            </a:r>
            <a:r>
              <a:rPr b="1" lang="en-US" sz="1200">
                <a:solidFill>
                  <a:srgbClr val="FFFF99"/>
                </a:solidFill>
                <a:latin typeface="Verdana"/>
                <a:ea typeface="Verdana"/>
                <a:cs typeface="Verdana"/>
                <a:sym typeface="Verdana"/>
              </a:rPr>
              <a:t> &amp; aerosols)</a:t>
            </a:r>
            <a:endParaRPr b="1" sz="1200">
              <a:solidFill>
                <a:srgbClr val="FFFF99"/>
              </a:solidFill>
              <a:latin typeface="Verdana"/>
              <a:ea typeface="Verdana"/>
              <a:cs typeface="Verdana"/>
              <a:sym typeface="Verdana"/>
            </a:endParaRPr>
          </a:p>
        </p:txBody>
      </p:sp>
      <p:sp>
        <p:nvSpPr>
          <p:cNvPr id="444" name="Google Shape;444;p20"/>
          <p:cNvSpPr/>
          <p:nvPr/>
        </p:nvSpPr>
        <p:spPr>
          <a:xfrm>
            <a:off x="1190765" y="2514964"/>
            <a:ext cx="57934" cy="49943"/>
          </a:xfrm>
          <a:prstGeom prst="triangle">
            <a:avLst>
              <a:gd fmla="val 50000" name="adj"/>
            </a:avLst>
          </a:prstGeom>
          <a:noFill/>
          <a:ln cap="flat" cmpd="sng" w="9525">
            <a:solidFill>
              <a:srgbClr val="00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66"/>
              </a:buClr>
              <a:buSzPts val="3075"/>
              <a:buFont typeface="Gulimche"/>
              <a:buNone/>
            </a:pPr>
            <a:r>
              <a:t/>
            </a:r>
            <a:endParaRPr b="1" sz="2050">
              <a:solidFill>
                <a:schemeClr val="lt1"/>
              </a:solidFill>
              <a:latin typeface="Arial"/>
              <a:ea typeface="Arial"/>
              <a:cs typeface="Arial"/>
              <a:sym typeface="Arial"/>
            </a:endParaRPr>
          </a:p>
        </p:txBody>
      </p:sp>
      <p:sp>
        <p:nvSpPr>
          <p:cNvPr id="445" name="Google Shape;445;p20"/>
          <p:cNvSpPr/>
          <p:nvPr/>
        </p:nvSpPr>
        <p:spPr>
          <a:xfrm>
            <a:off x="3403933" y="2514964"/>
            <a:ext cx="57934" cy="49943"/>
          </a:xfrm>
          <a:prstGeom prst="triangle">
            <a:avLst>
              <a:gd fmla="val 50000" name="adj"/>
            </a:avLst>
          </a:prstGeom>
          <a:noFill/>
          <a:ln cap="flat" cmpd="sng" w="95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66"/>
              </a:buClr>
              <a:buSzPts val="3075"/>
              <a:buFont typeface="Gulimche"/>
              <a:buNone/>
            </a:pPr>
            <a:r>
              <a:t/>
            </a:r>
            <a:endParaRPr b="1" sz="2050">
              <a:solidFill>
                <a:schemeClr val="lt1"/>
              </a:solidFill>
              <a:latin typeface="Arial"/>
              <a:ea typeface="Arial"/>
              <a:cs typeface="Arial"/>
              <a:sym typeface="Arial"/>
            </a:endParaRPr>
          </a:p>
        </p:txBody>
      </p:sp>
      <p:pic>
        <p:nvPicPr>
          <p:cNvPr id="446" name="Google Shape;446;p20"/>
          <p:cNvPicPr preferRelativeResize="0"/>
          <p:nvPr/>
        </p:nvPicPr>
        <p:blipFill rotWithShape="1">
          <a:blip r:embed="rId6">
            <a:alphaModFix/>
          </a:blip>
          <a:srcRect b="0" l="0" r="0" t="0"/>
          <a:stretch/>
        </p:blipFill>
        <p:spPr>
          <a:xfrm>
            <a:off x="4662259" y="1556793"/>
            <a:ext cx="2097947" cy="2097947"/>
          </a:xfrm>
          <a:prstGeom prst="rect">
            <a:avLst/>
          </a:prstGeom>
          <a:noFill/>
          <a:ln>
            <a:noFill/>
          </a:ln>
        </p:spPr>
      </p:pic>
      <p:sp>
        <p:nvSpPr>
          <p:cNvPr id="447" name="Google Shape;447;p20"/>
          <p:cNvSpPr txBox="1"/>
          <p:nvPr/>
        </p:nvSpPr>
        <p:spPr>
          <a:xfrm>
            <a:off x="5081624" y="986790"/>
            <a:ext cx="3512500" cy="461665"/>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rgbClr val="FFFF99"/>
                </a:solidFill>
                <a:latin typeface="Verdana"/>
                <a:ea typeface="Verdana"/>
                <a:cs typeface="Verdana"/>
                <a:sym typeface="Verdana"/>
              </a:rPr>
              <a:t>Long-range transport on Nov 14, 2021</a:t>
            </a:r>
            <a:endParaRPr/>
          </a:p>
          <a:p>
            <a:pPr indent="0" lvl="0" marL="0" marR="0" rtl="0" algn="ctr">
              <a:spcBef>
                <a:spcPts val="0"/>
              </a:spcBef>
              <a:spcAft>
                <a:spcPts val="0"/>
              </a:spcAft>
              <a:buNone/>
            </a:pPr>
            <a:r>
              <a:rPr b="1" lang="en-US" sz="1200">
                <a:solidFill>
                  <a:srgbClr val="FFFF99"/>
                </a:solidFill>
                <a:latin typeface="Verdana"/>
                <a:ea typeface="Verdana"/>
                <a:cs typeface="Verdana"/>
                <a:sym typeface="Verdana"/>
              </a:rPr>
              <a:t>(NO</a:t>
            </a:r>
            <a:r>
              <a:rPr b="1" baseline="-25000" lang="en-US" sz="1200">
                <a:solidFill>
                  <a:srgbClr val="FFFF99"/>
                </a:solidFill>
                <a:latin typeface="Verdana"/>
                <a:ea typeface="Verdana"/>
                <a:cs typeface="Verdana"/>
                <a:sym typeface="Verdana"/>
              </a:rPr>
              <a:t>2</a:t>
            </a:r>
            <a:r>
              <a:rPr b="1" lang="en-US" sz="1200">
                <a:solidFill>
                  <a:srgbClr val="FFFF99"/>
                </a:solidFill>
                <a:latin typeface="Verdana"/>
                <a:ea typeface="Verdana"/>
                <a:cs typeface="Verdana"/>
                <a:sym typeface="Verdana"/>
              </a:rPr>
              <a:t> &amp; aerosols)</a:t>
            </a:r>
            <a:endParaRPr b="1" sz="1200">
              <a:solidFill>
                <a:srgbClr val="FFFF99"/>
              </a:solidFill>
              <a:latin typeface="Verdana"/>
              <a:ea typeface="Verdana"/>
              <a:cs typeface="Verdana"/>
              <a:sym typeface="Verdana"/>
            </a:endParaRPr>
          </a:p>
        </p:txBody>
      </p:sp>
      <p:pic>
        <p:nvPicPr>
          <p:cNvPr id="448" name="Google Shape;448;p20"/>
          <p:cNvPicPr preferRelativeResize="0"/>
          <p:nvPr/>
        </p:nvPicPr>
        <p:blipFill rotWithShape="1">
          <a:blip r:embed="rId7">
            <a:alphaModFix/>
          </a:blip>
          <a:srcRect b="0" l="0" r="0" t="0"/>
          <a:stretch/>
        </p:blipFill>
        <p:spPr>
          <a:xfrm>
            <a:off x="6857448" y="1556792"/>
            <a:ext cx="2097947" cy="2097947"/>
          </a:xfrm>
          <a:prstGeom prst="rect">
            <a:avLst/>
          </a:prstGeom>
          <a:noFill/>
          <a:ln>
            <a:noFill/>
          </a:ln>
        </p:spPr>
      </p:pic>
      <p:pic>
        <p:nvPicPr>
          <p:cNvPr id="449" name="Google Shape;449;p20"/>
          <p:cNvPicPr preferRelativeResize="0"/>
          <p:nvPr/>
        </p:nvPicPr>
        <p:blipFill rotWithShape="1">
          <a:blip r:embed="rId8">
            <a:alphaModFix/>
          </a:blip>
          <a:srcRect b="0" l="0" r="0" t="0"/>
          <a:stretch/>
        </p:blipFill>
        <p:spPr>
          <a:xfrm>
            <a:off x="9395384" y="4451963"/>
            <a:ext cx="2130541" cy="2130541"/>
          </a:xfrm>
          <a:prstGeom prst="rect">
            <a:avLst/>
          </a:prstGeom>
          <a:noFill/>
          <a:ln>
            <a:noFill/>
          </a:ln>
        </p:spPr>
      </p:pic>
      <p:sp>
        <p:nvSpPr>
          <p:cNvPr id="450" name="Google Shape;450;p20"/>
          <p:cNvSpPr/>
          <p:nvPr/>
        </p:nvSpPr>
        <p:spPr>
          <a:xfrm>
            <a:off x="9829213" y="4798228"/>
            <a:ext cx="775166" cy="534919"/>
          </a:xfrm>
          <a:prstGeom prst="ellipse">
            <a:avLst/>
          </a:prstGeom>
          <a:noFill/>
          <a:ln cap="flat" cmpd="sng" w="38100">
            <a:solidFill>
              <a:srgbClr val="FF0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66"/>
              </a:buClr>
              <a:buSzPts val="3075"/>
              <a:buFont typeface="Gulimche"/>
              <a:buNone/>
            </a:pPr>
            <a:r>
              <a:t/>
            </a:r>
            <a:endParaRPr b="1" sz="2050">
              <a:solidFill>
                <a:schemeClr val="lt1"/>
              </a:solidFill>
              <a:latin typeface="Arial"/>
              <a:ea typeface="Arial"/>
              <a:cs typeface="Arial"/>
              <a:sym typeface="Arial"/>
            </a:endParaRPr>
          </a:p>
        </p:txBody>
      </p:sp>
      <p:pic>
        <p:nvPicPr>
          <p:cNvPr id="451" name="Google Shape;451;p20"/>
          <p:cNvPicPr preferRelativeResize="0"/>
          <p:nvPr/>
        </p:nvPicPr>
        <p:blipFill rotWithShape="1">
          <a:blip r:embed="rId9">
            <a:alphaModFix/>
          </a:blip>
          <a:srcRect b="0" l="0" r="0" t="0"/>
          <a:stretch/>
        </p:blipFill>
        <p:spPr>
          <a:xfrm>
            <a:off x="6553319" y="4459978"/>
            <a:ext cx="2130541" cy="2130541"/>
          </a:xfrm>
          <a:prstGeom prst="rect">
            <a:avLst/>
          </a:prstGeom>
          <a:noFill/>
          <a:ln>
            <a:noFill/>
          </a:ln>
        </p:spPr>
      </p:pic>
      <p:pic>
        <p:nvPicPr>
          <p:cNvPr id="452" name="Google Shape;452;p20"/>
          <p:cNvPicPr preferRelativeResize="0"/>
          <p:nvPr/>
        </p:nvPicPr>
        <p:blipFill rotWithShape="1">
          <a:blip r:embed="rId10">
            <a:alphaModFix/>
          </a:blip>
          <a:srcRect b="0" l="0" r="0" t="0"/>
          <a:stretch/>
        </p:blipFill>
        <p:spPr>
          <a:xfrm>
            <a:off x="9282824" y="1617298"/>
            <a:ext cx="2690631" cy="1957434"/>
          </a:xfrm>
          <a:prstGeom prst="rect">
            <a:avLst/>
          </a:prstGeom>
          <a:noFill/>
          <a:ln>
            <a:noFill/>
          </a:ln>
        </p:spPr>
      </p:pic>
      <p:sp>
        <p:nvSpPr>
          <p:cNvPr id="453" name="Google Shape;453;p20"/>
          <p:cNvSpPr/>
          <p:nvPr/>
        </p:nvSpPr>
        <p:spPr>
          <a:xfrm rot="774576">
            <a:off x="9688939" y="2551218"/>
            <a:ext cx="1116491" cy="317424"/>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66"/>
              </a:buClr>
              <a:buSzPts val="3075"/>
              <a:buFont typeface="Gulimche"/>
              <a:buNone/>
            </a:pPr>
            <a:r>
              <a:t/>
            </a:r>
            <a:endParaRPr b="1" sz="2050">
              <a:solidFill>
                <a:schemeClr val="lt1"/>
              </a:solidFill>
              <a:latin typeface="Arial"/>
              <a:ea typeface="Arial"/>
              <a:cs typeface="Arial"/>
              <a:sym typeface="Arial"/>
            </a:endParaRPr>
          </a:p>
        </p:txBody>
      </p:sp>
      <p:sp>
        <p:nvSpPr>
          <p:cNvPr id="454" name="Google Shape;454;p20"/>
          <p:cNvSpPr/>
          <p:nvPr/>
        </p:nvSpPr>
        <p:spPr>
          <a:xfrm rot="-3485222">
            <a:off x="10665890" y="2339494"/>
            <a:ext cx="1284537" cy="356199"/>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66"/>
              </a:buClr>
              <a:buSzPts val="3075"/>
              <a:buFont typeface="Gulimche"/>
              <a:buNone/>
            </a:pPr>
            <a:r>
              <a:t/>
            </a:r>
            <a:endParaRPr b="1" sz="2050">
              <a:solidFill>
                <a:schemeClr val="lt1"/>
              </a:solidFill>
              <a:latin typeface="Arial"/>
              <a:ea typeface="Arial"/>
              <a:cs typeface="Arial"/>
              <a:sym typeface="Arial"/>
            </a:endParaRPr>
          </a:p>
        </p:txBody>
      </p:sp>
      <p:cxnSp>
        <p:nvCxnSpPr>
          <p:cNvPr id="455" name="Google Shape;455;p20"/>
          <p:cNvCxnSpPr/>
          <p:nvPr/>
        </p:nvCxnSpPr>
        <p:spPr>
          <a:xfrm>
            <a:off x="10973587" y="2947036"/>
            <a:ext cx="395016" cy="209898"/>
          </a:xfrm>
          <a:prstGeom prst="straightConnector1">
            <a:avLst/>
          </a:prstGeom>
          <a:noFill/>
          <a:ln cap="flat" cmpd="sng" w="9525">
            <a:solidFill>
              <a:srgbClr val="FF0000"/>
            </a:solidFill>
            <a:prstDash val="solid"/>
            <a:round/>
            <a:headEnd len="sm" w="sm" type="none"/>
            <a:tailEnd len="med" w="med" type="triangle"/>
          </a:ln>
        </p:spPr>
      </p:cxnSp>
      <p:cxnSp>
        <p:nvCxnSpPr>
          <p:cNvPr id="456" name="Google Shape;456;p20"/>
          <p:cNvCxnSpPr/>
          <p:nvPr/>
        </p:nvCxnSpPr>
        <p:spPr>
          <a:xfrm flipH="1">
            <a:off x="9940132" y="2880178"/>
            <a:ext cx="922869" cy="239905"/>
          </a:xfrm>
          <a:prstGeom prst="straightConnector1">
            <a:avLst/>
          </a:prstGeom>
          <a:noFill/>
          <a:ln cap="flat" cmpd="sng" w="9525">
            <a:solidFill>
              <a:srgbClr val="FF0000"/>
            </a:solidFill>
            <a:prstDash val="solid"/>
            <a:round/>
            <a:headEnd len="sm" w="sm" type="none"/>
            <a:tailEnd len="med" w="med" type="triangle"/>
          </a:ln>
        </p:spPr>
      </p:cxnSp>
      <p:sp>
        <p:nvSpPr>
          <p:cNvPr id="457" name="Google Shape;457;p20"/>
          <p:cNvSpPr txBox="1"/>
          <p:nvPr/>
        </p:nvSpPr>
        <p:spPr>
          <a:xfrm>
            <a:off x="9248623" y="3018299"/>
            <a:ext cx="80021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00">
                <a:solidFill>
                  <a:srgbClr val="FF0000"/>
                </a:solidFill>
                <a:latin typeface="Verdana"/>
                <a:ea typeface="Verdana"/>
                <a:cs typeface="Verdana"/>
                <a:sym typeface="Verdana"/>
              </a:rPr>
              <a:t>Port Klang</a:t>
            </a:r>
            <a:endParaRPr b="1" sz="800">
              <a:solidFill>
                <a:srgbClr val="FF0000"/>
              </a:solidFill>
              <a:latin typeface="Verdana"/>
              <a:ea typeface="Verdana"/>
              <a:cs typeface="Verdana"/>
              <a:sym typeface="Verdana"/>
            </a:endParaRPr>
          </a:p>
          <a:p>
            <a:pPr indent="0" lvl="0" marL="0" marR="0" rtl="0" algn="l">
              <a:spcBef>
                <a:spcPts val="0"/>
              </a:spcBef>
              <a:spcAft>
                <a:spcPts val="0"/>
              </a:spcAft>
              <a:buNone/>
            </a:pPr>
            <a:r>
              <a:rPr b="1" lang="en-US" sz="800">
                <a:solidFill>
                  <a:srgbClr val="FF0000"/>
                </a:solidFill>
                <a:latin typeface="Verdana"/>
                <a:ea typeface="Verdana"/>
                <a:cs typeface="Verdana"/>
                <a:sym typeface="Verdana"/>
              </a:rPr>
              <a:t>(Malaysia)</a:t>
            </a:r>
            <a:endParaRPr b="1" sz="800">
              <a:solidFill>
                <a:srgbClr val="FF0000"/>
              </a:solidFill>
              <a:latin typeface="Verdana"/>
              <a:ea typeface="Verdana"/>
              <a:cs typeface="Verdana"/>
              <a:sym typeface="Verdana"/>
            </a:endParaRPr>
          </a:p>
        </p:txBody>
      </p:sp>
      <p:sp>
        <p:nvSpPr>
          <p:cNvPr id="458" name="Google Shape;458;p20"/>
          <p:cNvSpPr txBox="1"/>
          <p:nvPr/>
        </p:nvSpPr>
        <p:spPr>
          <a:xfrm>
            <a:off x="11237893" y="3107586"/>
            <a:ext cx="769763"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00">
                <a:solidFill>
                  <a:srgbClr val="FF0000"/>
                </a:solidFill>
                <a:latin typeface="Verdana"/>
                <a:ea typeface="Verdana"/>
                <a:cs typeface="Verdana"/>
                <a:sym typeface="Verdana"/>
              </a:rPr>
              <a:t>Singapore</a:t>
            </a:r>
            <a:endParaRPr b="1" sz="800">
              <a:solidFill>
                <a:srgbClr val="FF0000"/>
              </a:solidFill>
              <a:latin typeface="Verdana"/>
              <a:ea typeface="Verdana"/>
              <a:cs typeface="Verdana"/>
              <a:sym typeface="Verdana"/>
            </a:endParaRPr>
          </a:p>
        </p:txBody>
      </p:sp>
      <p:sp>
        <p:nvSpPr>
          <p:cNvPr id="459" name="Google Shape;459;p20"/>
          <p:cNvSpPr/>
          <p:nvPr/>
        </p:nvSpPr>
        <p:spPr>
          <a:xfrm>
            <a:off x="9192344" y="1196752"/>
            <a:ext cx="2880320" cy="2592288"/>
          </a:xfrm>
          <a:prstGeom prst="rect">
            <a:avLst/>
          </a:prstGeom>
          <a:noFill/>
          <a:ln cap="flat" cmpd="sng" w="28575">
            <a:solidFill>
              <a:srgbClr val="FFFF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66"/>
              </a:buClr>
              <a:buSzPts val="3075"/>
              <a:buFont typeface="Gulimche"/>
              <a:buNone/>
            </a:pPr>
            <a:r>
              <a:t/>
            </a:r>
            <a:endParaRPr b="1" sz="2050">
              <a:solidFill>
                <a:schemeClr val="lt1"/>
              </a:solidFill>
              <a:latin typeface="Arial"/>
              <a:ea typeface="Arial"/>
              <a:cs typeface="Arial"/>
              <a:sym typeface="Arial"/>
            </a:endParaRPr>
          </a:p>
        </p:txBody>
      </p:sp>
      <p:sp>
        <p:nvSpPr>
          <p:cNvPr id="460" name="Google Shape;460;p20"/>
          <p:cNvSpPr txBox="1"/>
          <p:nvPr/>
        </p:nvSpPr>
        <p:spPr>
          <a:xfrm>
            <a:off x="9371238" y="986790"/>
            <a:ext cx="2537874" cy="461665"/>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rgbClr val="FFFF99"/>
                </a:solidFill>
                <a:latin typeface="Verdana"/>
                <a:ea typeface="Verdana"/>
                <a:cs typeface="Verdana"/>
                <a:sym typeface="Verdana"/>
              </a:rPr>
              <a:t>Ship emissions in Apr 2021</a:t>
            </a:r>
            <a:endParaRPr/>
          </a:p>
          <a:p>
            <a:pPr indent="0" lvl="0" marL="0" marR="0" rtl="0" algn="ctr">
              <a:spcBef>
                <a:spcPts val="0"/>
              </a:spcBef>
              <a:spcAft>
                <a:spcPts val="0"/>
              </a:spcAft>
              <a:buNone/>
            </a:pPr>
            <a:r>
              <a:rPr b="1" lang="en-US" sz="1200">
                <a:solidFill>
                  <a:srgbClr val="FFFF99"/>
                </a:solidFill>
                <a:latin typeface="Verdana"/>
                <a:ea typeface="Verdana"/>
                <a:cs typeface="Verdana"/>
                <a:sym typeface="Verdana"/>
              </a:rPr>
              <a:t>(NO</a:t>
            </a:r>
            <a:r>
              <a:rPr b="1" baseline="-25000" lang="en-US" sz="1200">
                <a:solidFill>
                  <a:srgbClr val="FFFF99"/>
                </a:solidFill>
                <a:latin typeface="Verdana"/>
                <a:ea typeface="Verdana"/>
                <a:cs typeface="Verdana"/>
                <a:sym typeface="Verdana"/>
              </a:rPr>
              <a:t>2</a:t>
            </a:r>
            <a:r>
              <a:rPr b="1" lang="en-US" sz="1200">
                <a:solidFill>
                  <a:srgbClr val="FFFF99"/>
                </a:solidFill>
                <a:latin typeface="Verdana"/>
                <a:ea typeface="Verdana"/>
                <a:cs typeface="Verdana"/>
                <a:sym typeface="Verdana"/>
              </a:rPr>
              <a:t>)</a:t>
            </a:r>
            <a:endParaRPr b="1" sz="1200">
              <a:solidFill>
                <a:srgbClr val="FFFF99"/>
              </a:solidFill>
              <a:latin typeface="Verdana"/>
              <a:ea typeface="Verdana"/>
              <a:cs typeface="Verdana"/>
              <a:sym typeface="Verdana"/>
            </a:endParaRPr>
          </a:p>
        </p:txBody>
      </p:sp>
      <p:pic>
        <p:nvPicPr>
          <p:cNvPr id="461" name="Google Shape;461;p20"/>
          <p:cNvPicPr preferRelativeResize="0"/>
          <p:nvPr/>
        </p:nvPicPr>
        <p:blipFill rotWithShape="1">
          <a:blip r:embed="rId11">
            <a:alphaModFix/>
          </a:blip>
          <a:srcRect b="0" l="0" r="0" t="0"/>
          <a:stretch/>
        </p:blipFill>
        <p:spPr>
          <a:xfrm>
            <a:off x="2362787" y="4548396"/>
            <a:ext cx="1414170" cy="2042123"/>
          </a:xfrm>
          <a:prstGeom prst="rect">
            <a:avLst/>
          </a:prstGeom>
          <a:noFill/>
          <a:ln>
            <a:noFill/>
          </a:ln>
        </p:spPr>
      </p:pic>
      <p:pic>
        <p:nvPicPr>
          <p:cNvPr id="462" name="Google Shape;462;p20"/>
          <p:cNvPicPr preferRelativeResize="0"/>
          <p:nvPr/>
        </p:nvPicPr>
        <p:blipFill rotWithShape="1">
          <a:blip r:embed="rId12">
            <a:alphaModFix/>
          </a:blip>
          <a:srcRect b="0" l="0" r="0" t="0"/>
          <a:stretch/>
        </p:blipFill>
        <p:spPr>
          <a:xfrm>
            <a:off x="3872598" y="4549613"/>
            <a:ext cx="2070747" cy="2070747"/>
          </a:xfrm>
          <a:prstGeom prst="rect">
            <a:avLst/>
          </a:prstGeom>
          <a:noFill/>
          <a:ln>
            <a:noFill/>
          </a:ln>
        </p:spPr>
      </p:pic>
      <p:sp>
        <p:nvSpPr>
          <p:cNvPr id="463" name="Google Shape;463;p20"/>
          <p:cNvSpPr/>
          <p:nvPr/>
        </p:nvSpPr>
        <p:spPr>
          <a:xfrm>
            <a:off x="263352" y="4149080"/>
            <a:ext cx="5832648" cy="2592288"/>
          </a:xfrm>
          <a:prstGeom prst="rect">
            <a:avLst/>
          </a:prstGeom>
          <a:noFill/>
          <a:ln cap="flat" cmpd="sng" w="28575">
            <a:solidFill>
              <a:srgbClr val="FFFF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66"/>
              </a:buClr>
              <a:buSzPts val="3075"/>
              <a:buFont typeface="Gulimche"/>
              <a:buNone/>
            </a:pPr>
            <a:r>
              <a:t/>
            </a:r>
            <a:endParaRPr b="1" sz="2050">
              <a:solidFill>
                <a:schemeClr val="lt1"/>
              </a:solidFill>
              <a:latin typeface="Arial"/>
              <a:ea typeface="Arial"/>
              <a:cs typeface="Arial"/>
              <a:sym typeface="Arial"/>
            </a:endParaRPr>
          </a:p>
        </p:txBody>
      </p:sp>
      <p:sp>
        <p:nvSpPr>
          <p:cNvPr id="464" name="Google Shape;464;p20"/>
          <p:cNvSpPr txBox="1"/>
          <p:nvPr/>
        </p:nvSpPr>
        <p:spPr>
          <a:xfrm>
            <a:off x="2170166" y="3905431"/>
            <a:ext cx="1869423" cy="461665"/>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rgbClr val="FFFF99"/>
                </a:solidFill>
                <a:latin typeface="Verdana"/>
                <a:ea typeface="Verdana"/>
                <a:cs typeface="Verdana"/>
                <a:sym typeface="Verdana"/>
              </a:rPr>
              <a:t>Megacity emissions</a:t>
            </a:r>
            <a:endParaRPr/>
          </a:p>
          <a:p>
            <a:pPr indent="0" lvl="0" marL="0" marR="0" rtl="0" algn="ctr">
              <a:spcBef>
                <a:spcPts val="0"/>
              </a:spcBef>
              <a:spcAft>
                <a:spcPts val="0"/>
              </a:spcAft>
              <a:buNone/>
            </a:pPr>
            <a:r>
              <a:rPr b="1" lang="en-US" sz="1200">
                <a:solidFill>
                  <a:srgbClr val="FFFF99"/>
                </a:solidFill>
                <a:latin typeface="Verdana"/>
                <a:ea typeface="Verdana"/>
                <a:cs typeface="Verdana"/>
                <a:sym typeface="Verdana"/>
              </a:rPr>
              <a:t>(NO</a:t>
            </a:r>
            <a:r>
              <a:rPr b="1" baseline="-25000" lang="en-US" sz="1200">
                <a:solidFill>
                  <a:srgbClr val="FFFF99"/>
                </a:solidFill>
                <a:latin typeface="Verdana"/>
                <a:ea typeface="Verdana"/>
                <a:cs typeface="Verdana"/>
                <a:sym typeface="Verdana"/>
              </a:rPr>
              <a:t>2</a:t>
            </a:r>
            <a:r>
              <a:rPr b="1" lang="en-US" sz="1200">
                <a:solidFill>
                  <a:srgbClr val="FFFF99"/>
                </a:solidFill>
                <a:latin typeface="Verdana"/>
                <a:ea typeface="Verdana"/>
                <a:cs typeface="Verdana"/>
                <a:sym typeface="Verdana"/>
              </a:rPr>
              <a:t>)</a:t>
            </a:r>
            <a:endParaRPr b="1" sz="1200">
              <a:solidFill>
                <a:srgbClr val="FFFF99"/>
              </a:solidFill>
              <a:latin typeface="Verdana"/>
              <a:ea typeface="Verdana"/>
              <a:cs typeface="Verdana"/>
              <a:sym typeface="Verdana"/>
            </a:endParaRPr>
          </a:p>
        </p:txBody>
      </p:sp>
      <p:cxnSp>
        <p:nvCxnSpPr>
          <p:cNvPr id="465" name="Google Shape;465;p20"/>
          <p:cNvCxnSpPr/>
          <p:nvPr/>
        </p:nvCxnSpPr>
        <p:spPr>
          <a:xfrm rot="10800000">
            <a:off x="1473953" y="4996300"/>
            <a:ext cx="66114" cy="144016"/>
          </a:xfrm>
          <a:prstGeom prst="straightConnector1">
            <a:avLst/>
          </a:prstGeom>
          <a:noFill/>
          <a:ln cap="flat" cmpd="sng" w="9525">
            <a:solidFill>
              <a:srgbClr val="FF0000"/>
            </a:solidFill>
            <a:prstDash val="solid"/>
            <a:round/>
            <a:headEnd len="sm" w="sm" type="none"/>
            <a:tailEnd len="med" w="med" type="triangle"/>
          </a:ln>
        </p:spPr>
      </p:cxnSp>
      <p:sp>
        <p:nvSpPr>
          <p:cNvPr id="466" name="Google Shape;466;p20"/>
          <p:cNvSpPr txBox="1"/>
          <p:nvPr/>
        </p:nvSpPr>
        <p:spPr>
          <a:xfrm>
            <a:off x="1244954" y="4850244"/>
            <a:ext cx="590226"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00">
                <a:solidFill>
                  <a:srgbClr val="FF0000"/>
                </a:solidFill>
                <a:latin typeface="Verdana"/>
                <a:ea typeface="Verdana"/>
                <a:cs typeface="Verdana"/>
                <a:sym typeface="Verdana"/>
              </a:rPr>
              <a:t>Beijing</a:t>
            </a:r>
            <a:endParaRPr/>
          </a:p>
        </p:txBody>
      </p:sp>
      <p:cxnSp>
        <p:nvCxnSpPr>
          <p:cNvPr id="467" name="Google Shape;467;p20"/>
          <p:cNvCxnSpPr/>
          <p:nvPr/>
        </p:nvCxnSpPr>
        <p:spPr>
          <a:xfrm flipH="1" rot="10800000">
            <a:off x="3069872" y="5375199"/>
            <a:ext cx="217816" cy="142035"/>
          </a:xfrm>
          <a:prstGeom prst="straightConnector1">
            <a:avLst/>
          </a:prstGeom>
          <a:noFill/>
          <a:ln cap="flat" cmpd="sng" w="9525">
            <a:solidFill>
              <a:srgbClr val="FF0000"/>
            </a:solidFill>
            <a:prstDash val="solid"/>
            <a:round/>
            <a:headEnd len="sm" w="sm" type="none"/>
            <a:tailEnd len="med" w="med" type="triangle"/>
          </a:ln>
        </p:spPr>
      </p:cxnSp>
      <p:sp>
        <p:nvSpPr>
          <p:cNvPr id="468" name="Google Shape;468;p20"/>
          <p:cNvSpPr txBox="1"/>
          <p:nvPr/>
        </p:nvSpPr>
        <p:spPr>
          <a:xfrm>
            <a:off x="3143672" y="5165903"/>
            <a:ext cx="505267"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00">
                <a:solidFill>
                  <a:srgbClr val="FF0000"/>
                </a:solidFill>
                <a:latin typeface="Verdana"/>
                <a:ea typeface="Verdana"/>
                <a:cs typeface="Verdana"/>
                <a:sym typeface="Verdana"/>
              </a:rPr>
              <a:t>Seoul</a:t>
            </a:r>
            <a:endParaRPr/>
          </a:p>
        </p:txBody>
      </p:sp>
      <p:cxnSp>
        <p:nvCxnSpPr>
          <p:cNvPr id="469" name="Google Shape;469;p20"/>
          <p:cNvCxnSpPr/>
          <p:nvPr/>
        </p:nvCxnSpPr>
        <p:spPr>
          <a:xfrm>
            <a:off x="4916139" y="5666045"/>
            <a:ext cx="368051" cy="28352"/>
          </a:xfrm>
          <a:prstGeom prst="straightConnector1">
            <a:avLst/>
          </a:prstGeom>
          <a:noFill/>
          <a:ln cap="flat" cmpd="sng" w="9525">
            <a:solidFill>
              <a:srgbClr val="FF0000"/>
            </a:solidFill>
            <a:prstDash val="solid"/>
            <a:round/>
            <a:headEnd len="sm" w="sm" type="none"/>
            <a:tailEnd len="med" w="med" type="triangle"/>
          </a:ln>
        </p:spPr>
      </p:cxnSp>
      <p:sp>
        <p:nvSpPr>
          <p:cNvPr id="470" name="Google Shape;470;p20"/>
          <p:cNvSpPr txBox="1"/>
          <p:nvPr/>
        </p:nvSpPr>
        <p:spPr>
          <a:xfrm>
            <a:off x="5201956" y="5586675"/>
            <a:ext cx="532518"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00">
                <a:solidFill>
                  <a:srgbClr val="FF0000"/>
                </a:solidFill>
                <a:latin typeface="Verdana"/>
                <a:ea typeface="Verdana"/>
                <a:cs typeface="Verdana"/>
                <a:sym typeface="Verdana"/>
              </a:rPr>
              <a:t>Tokyo</a:t>
            </a:r>
            <a:endParaRPr/>
          </a:p>
        </p:txBody>
      </p:sp>
      <p:sp>
        <p:nvSpPr>
          <p:cNvPr id="471" name="Google Shape;471;p20"/>
          <p:cNvSpPr/>
          <p:nvPr/>
        </p:nvSpPr>
        <p:spPr>
          <a:xfrm>
            <a:off x="6229162" y="4145667"/>
            <a:ext cx="2810525" cy="2592288"/>
          </a:xfrm>
          <a:prstGeom prst="rect">
            <a:avLst/>
          </a:prstGeom>
          <a:noFill/>
          <a:ln cap="flat" cmpd="sng" w="28575">
            <a:solidFill>
              <a:srgbClr val="FFFF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66"/>
              </a:buClr>
              <a:buSzPts val="3075"/>
              <a:buFont typeface="Gulimche"/>
              <a:buNone/>
            </a:pPr>
            <a:r>
              <a:t/>
            </a:r>
            <a:endParaRPr b="1" sz="2050">
              <a:solidFill>
                <a:schemeClr val="lt1"/>
              </a:solidFill>
              <a:latin typeface="Arial"/>
              <a:ea typeface="Arial"/>
              <a:cs typeface="Arial"/>
              <a:sym typeface="Arial"/>
            </a:endParaRPr>
          </a:p>
        </p:txBody>
      </p:sp>
      <p:sp>
        <p:nvSpPr>
          <p:cNvPr id="472" name="Google Shape;472;p20"/>
          <p:cNvSpPr txBox="1"/>
          <p:nvPr/>
        </p:nvSpPr>
        <p:spPr>
          <a:xfrm>
            <a:off x="6339999" y="3941767"/>
            <a:ext cx="2582759" cy="461665"/>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rgbClr val="FFFF99"/>
                </a:solidFill>
                <a:latin typeface="Verdana"/>
                <a:ea typeface="Verdana"/>
                <a:cs typeface="Verdana"/>
                <a:sym typeface="Verdana"/>
              </a:rPr>
              <a:t>Dust event on Mar 28, 2020</a:t>
            </a:r>
            <a:endParaRPr/>
          </a:p>
          <a:p>
            <a:pPr indent="0" lvl="0" marL="0" marR="0" rtl="0" algn="ctr">
              <a:spcBef>
                <a:spcPts val="0"/>
              </a:spcBef>
              <a:spcAft>
                <a:spcPts val="0"/>
              </a:spcAft>
              <a:buNone/>
            </a:pPr>
            <a:r>
              <a:rPr b="1" lang="en-US" sz="1200">
                <a:solidFill>
                  <a:srgbClr val="FFFF99"/>
                </a:solidFill>
                <a:latin typeface="Verdana"/>
                <a:ea typeface="Verdana"/>
                <a:cs typeface="Verdana"/>
                <a:sym typeface="Verdana"/>
              </a:rPr>
              <a:t>(Aerosols)</a:t>
            </a:r>
            <a:endParaRPr b="1" sz="1200">
              <a:solidFill>
                <a:srgbClr val="FFFF99"/>
              </a:solidFill>
              <a:latin typeface="Verdana"/>
              <a:ea typeface="Verdana"/>
              <a:cs typeface="Verdana"/>
              <a:sym typeface="Verdana"/>
            </a:endParaRPr>
          </a:p>
        </p:txBody>
      </p:sp>
      <p:sp>
        <p:nvSpPr>
          <p:cNvPr id="473" name="Google Shape;473;p20"/>
          <p:cNvSpPr/>
          <p:nvPr/>
        </p:nvSpPr>
        <p:spPr>
          <a:xfrm>
            <a:off x="9193555" y="4145667"/>
            <a:ext cx="2519069" cy="2592288"/>
          </a:xfrm>
          <a:prstGeom prst="rect">
            <a:avLst/>
          </a:prstGeom>
          <a:noFill/>
          <a:ln cap="flat" cmpd="sng" w="28575">
            <a:solidFill>
              <a:srgbClr val="FFFF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66"/>
              </a:buClr>
              <a:buSzPts val="3075"/>
              <a:buFont typeface="Gulimche"/>
              <a:buNone/>
            </a:pPr>
            <a:r>
              <a:t/>
            </a:r>
            <a:endParaRPr b="1" sz="2050">
              <a:solidFill>
                <a:schemeClr val="lt1"/>
              </a:solidFill>
              <a:latin typeface="Arial"/>
              <a:ea typeface="Arial"/>
              <a:cs typeface="Arial"/>
              <a:sym typeface="Arial"/>
            </a:endParaRPr>
          </a:p>
        </p:txBody>
      </p:sp>
      <p:sp>
        <p:nvSpPr>
          <p:cNvPr id="474" name="Google Shape;474;p20"/>
          <p:cNvSpPr txBox="1"/>
          <p:nvPr/>
        </p:nvSpPr>
        <p:spPr>
          <a:xfrm>
            <a:off x="9289499" y="3941767"/>
            <a:ext cx="2342309" cy="461665"/>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rgbClr val="FFFF99"/>
                </a:solidFill>
                <a:latin typeface="Verdana"/>
                <a:ea typeface="Verdana"/>
                <a:cs typeface="Verdana"/>
                <a:sym typeface="Verdana"/>
              </a:rPr>
              <a:t>Wildfire on Aug 11, 2021</a:t>
            </a:r>
            <a:endParaRPr/>
          </a:p>
          <a:p>
            <a:pPr indent="0" lvl="0" marL="0" marR="0" rtl="0" algn="ctr">
              <a:spcBef>
                <a:spcPts val="0"/>
              </a:spcBef>
              <a:spcAft>
                <a:spcPts val="0"/>
              </a:spcAft>
              <a:buNone/>
            </a:pPr>
            <a:r>
              <a:rPr b="1" lang="en-US" sz="1200">
                <a:solidFill>
                  <a:srgbClr val="FFFF99"/>
                </a:solidFill>
                <a:latin typeface="Verdana"/>
                <a:ea typeface="Verdana"/>
                <a:cs typeface="Verdana"/>
                <a:sym typeface="Verdana"/>
              </a:rPr>
              <a:t>(Aerosols)</a:t>
            </a:r>
            <a:endParaRPr b="1" sz="1200">
              <a:solidFill>
                <a:srgbClr val="FFFF99"/>
              </a:solidFill>
              <a:latin typeface="Verdana"/>
              <a:ea typeface="Verdana"/>
              <a:cs typeface="Verdana"/>
              <a:sym typeface="Verdana"/>
            </a:endParaRPr>
          </a:p>
        </p:txBody>
      </p:sp>
      <p:sp>
        <p:nvSpPr>
          <p:cNvPr id="475" name="Google Shape;475;p20"/>
          <p:cNvSpPr/>
          <p:nvPr/>
        </p:nvSpPr>
        <p:spPr>
          <a:xfrm rot="-620955">
            <a:off x="7373647" y="4913064"/>
            <a:ext cx="775166" cy="352406"/>
          </a:xfrm>
          <a:prstGeom prst="ellipse">
            <a:avLst/>
          </a:prstGeom>
          <a:noFill/>
          <a:ln cap="flat" cmpd="sng" w="38100">
            <a:solidFill>
              <a:srgbClr val="FF0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66"/>
              </a:buClr>
              <a:buSzPts val="3075"/>
              <a:buFont typeface="Gulimche"/>
              <a:buNone/>
            </a:pPr>
            <a:r>
              <a:t/>
            </a:r>
            <a:endParaRPr b="1" sz="2050">
              <a:solidFill>
                <a:schemeClr val="lt1"/>
              </a:solidFill>
              <a:latin typeface="Arial"/>
              <a:ea typeface="Arial"/>
              <a:cs typeface="Arial"/>
              <a:sym typeface="Arial"/>
            </a:endParaRPr>
          </a:p>
        </p:txBody>
      </p:sp>
      <p:cxnSp>
        <p:nvCxnSpPr>
          <p:cNvPr id="476" name="Google Shape;476;p20"/>
          <p:cNvCxnSpPr/>
          <p:nvPr/>
        </p:nvCxnSpPr>
        <p:spPr>
          <a:xfrm flipH="1" rot="10800000">
            <a:off x="1804547" y="5470246"/>
            <a:ext cx="133312" cy="50183"/>
          </a:xfrm>
          <a:prstGeom prst="straightConnector1">
            <a:avLst/>
          </a:prstGeom>
          <a:noFill/>
          <a:ln cap="flat" cmpd="sng" w="9525">
            <a:solidFill>
              <a:srgbClr val="FF0000"/>
            </a:solidFill>
            <a:prstDash val="solid"/>
            <a:round/>
            <a:headEnd len="sm" w="sm" type="none"/>
            <a:tailEnd len="med" w="med" type="triangle"/>
          </a:ln>
        </p:spPr>
      </p:cxnSp>
      <p:cxnSp>
        <p:nvCxnSpPr>
          <p:cNvPr id="477" name="Google Shape;477;p20"/>
          <p:cNvCxnSpPr/>
          <p:nvPr/>
        </p:nvCxnSpPr>
        <p:spPr>
          <a:xfrm flipH="1" rot="10800000">
            <a:off x="1420887" y="5834881"/>
            <a:ext cx="111419" cy="112468"/>
          </a:xfrm>
          <a:prstGeom prst="straightConnector1">
            <a:avLst/>
          </a:prstGeom>
          <a:noFill/>
          <a:ln cap="flat" cmpd="sng" w="9525">
            <a:solidFill>
              <a:srgbClr val="FF0000"/>
            </a:solidFill>
            <a:prstDash val="solid"/>
            <a:round/>
            <a:headEnd len="sm" w="sm" type="none"/>
            <a:tailEnd len="med" w="med" type="triangle"/>
          </a:ln>
        </p:spPr>
      </p:cxnSp>
      <p:sp>
        <p:nvSpPr>
          <p:cNvPr id="478" name="Google Shape;478;p20"/>
          <p:cNvSpPr txBox="1"/>
          <p:nvPr/>
        </p:nvSpPr>
        <p:spPr>
          <a:xfrm>
            <a:off x="1418062" y="5664685"/>
            <a:ext cx="772969"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00">
                <a:solidFill>
                  <a:srgbClr val="FF0000"/>
                </a:solidFill>
                <a:latin typeface="Verdana"/>
                <a:ea typeface="Verdana"/>
                <a:cs typeface="Verdana"/>
                <a:sym typeface="Verdana"/>
              </a:rPr>
              <a:t>Hongkong</a:t>
            </a:r>
            <a:endParaRPr/>
          </a:p>
        </p:txBody>
      </p:sp>
      <p:cxnSp>
        <p:nvCxnSpPr>
          <p:cNvPr id="479" name="Google Shape;479;p20"/>
          <p:cNvCxnSpPr/>
          <p:nvPr/>
        </p:nvCxnSpPr>
        <p:spPr>
          <a:xfrm>
            <a:off x="4193197" y="5809181"/>
            <a:ext cx="220030" cy="163868"/>
          </a:xfrm>
          <a:prstGeom prst="straightConnector1">
            <a:avLst/>
          </a:prstGeom>
          <a:noFill/>
          <a:ln cap="flat" cmpd="sng" w="9525">
            <a:solidFill>
              <a:srgbClr val="FF0000"/>
            </a:solidFill>
            <a:prstDash val="solid"/>
            <a:round/>
            <a:headEnd len="sm" w="sm" type="none"/>
            <a:tailEnd len="med" w="med" type="triangle"/>
          </a:ln>
        </p:spPr>
      </p:cxnSp>
      <p:sp>
        <p:nvSpPr>
          <p:cNvPr id="480" name="Google Shape;480;p20"/>
          <p:cNvSpPr txBox="1"/>
          <p:nvPr/>
        </p:nvSpPr>
        <p:spPr>
          <a:xfrm>
            <a:off x="4362920" y="5865327"/>
            <a:ext cx="538930"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00">
                <a:solidFill>
                  <a:srgbClr val="FF0000"/>
                </a:solidFill>
                <a:latin typeface="Verdana"/>
                <a:ea typeface="Verdana"/>
                <a:cs typeface="Verdana"/>
                <a:sym typeface="Verdana"/>
              </a:rPr>
              <a:t>Osaka</a:t>
            </a:r>
            <a:endParaRPr/>
          </a:p>
        </p:txBody>
      </p:sp>
      <p:cxnSp>
        <p:nvCxnSpPr>
          <p:cNvPr id="481" name="Google Shape;481;p20"/>
          <p:cNvCxnSpPr/>
          <p:nvPr/>
        </p:nvCxnSpPr>
        <p:spPr>
          <a:xfrm rot="10800000">
            <a:off x="4457985" y="5523467"/>
            <a:ext cx="0" cy="196718"/>
          </a:xfrm>
          <a:prstGeom prst="straightConnector1">
            <a:avLst/>
          </a:prstGeom>
          <a:noFill/>
          <a:ln cap="flat" cmpd="sng" w="9525">
            <a:solidFill>
              <a:srgbClr val="FF0000"/>
            </a:solidFill>
            <a:prstDash val="solid"/>
            <a:round/>
            <a:headEnd len="sm" w="sm" type="none"/>
            <a:tailEnd len="med" w="med" type="triangle"/>
          </a:ln>
        </p:spPr>
      </p:cxnSp>
      <p:sp>
        <p:nvSpPr>
          <p:cNvPr id="482" name="Google Shape;482;p20"/>
          <p:cNvSpPr txBox="1"/>
          <p:nvPr/>
        </p:nvSpPr>
        <p:spPr>
          <a:xfrm>
            <a:off x="4127432" y="5331711"/>
            <a:ext cx="619080"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00">
                <a:solidFill>
                  <a:srgbClr val="FF0000"/>
                </a:solidFill>
                <a:latin typeface="Verdana"/>
                <a:ea typeface="Verdana"/>
                <a:cs typeface="Verdana"/>
                <a:sym typeface="Verdana"/>
              </a:rPr>
              <a:t>Nagoya</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489" name="Google Shape;489;p21"/>
          <p:cNvGrpSpPr/>
          <p:nvPr/>
        </p:nvGrpSpPr>
        <p:grpSpPr>
          <a:xfrm>
            <a:off x="1343473" y="908720"/>
            <a:ext cx="8938684" cy="5860503"/>
            <a:chOff x="461703" y="984129"/>
            <a:chExt cx="8938684" cy="5860503"/>
          </a:xfrm>
        </p:grpSpPr>
        <p:sp>
          <p:nvSpPr>
            <p:cNvPr id="490" name="Google Shape;490;p21"/>
            <p:cNvSpPr/>
            <p:nvPr/>
          </p:nvSpPr>
          <p:spPr>
            <a:xfrm>
              <a:off x="1509577" y="1168712"/>
              <a:ext cx="7499684" cy="4892842"/>
            </a:xfrm>
            <a:prstGeom prst="rect">
              <a:avLst/>
            </a:prstGeom>
            <a:solidFill>
              <a:srgbClr val="DDEAF6"/>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cxnSp>
          <p:nvCxnSpPr>
            <p:cNvPr id="491" name="Google Shape;491;p21"/>
            <p:cNvCxnSpPr/>
            <p:nvPr/>
          </p:nvCxnSpPr>
          <p:spPr>
            <a:xfrm>
              <a:off x="7139627" y="5899781"/>
              <a:ext cx="0" cy="280737"/>
            </a:xfrm>
            <a:prstGeom prst="straightConnector1">
              <a:avLst/>
            </a:prstGeom>
            <a:solidFill>
              <a:srgbClr val="FEC766">
                <a:alpha val="30588"/>
              </a:srgbClr>
            </a:solidFill>
            <a:ln cap="flat" cmpd="sng" w="12700">
              <a:solidFill>
                <a:schemeClr val="lt1"/>
              </a:solidFill>
              <a:prstDash val="solid"/>
              <a:miter lim="800000"/>
              <a:headEnd len="sm" w="sm" type="none"/>
              <a:tailEnd len="sm" w="sm" type="none"/>
            </a:ln>
          </p:spPr>
        </p:cxnSp>
        <p:cxnSp>
          <p:nvCxnSpPr>
            <p:cNvPr id="492" name="Google Shape;492;p21"/>
            <p:cNvCxnSpPr/>
            <p:nvPr/>
          </p:nvCxnSpPr>
          <p:spPr>
            <a:xfrm>
              <a:off x="9008848" y="5899781"/>
              <a:ext cx="0" cy="280737"/>
            </a:xfrm>
            <a:prstGeom prst="straightConnector1">
              <a:avLst/>
            </a:prstGeom>
            <a:solidFill>
              <a:srgbClr val="FEC766">
                <a:alpha val="30588"/>
              </a:srgbClr>
            </a:solidFill>
            <a:ln cap="flat" cmpd="sng" w="12700">
              <a:solidFill>
                <a:schemeClr val="lt1"/>
              </a:solidFill>
              <a:prstDash val="solid"/>
              <a:miter lim="800000"/>
              <a:headEnd len="sm" w="sm" type="none"/>
              <a:tailEnd len="sm" w="sm" type="none"/>
            </a:ln>
          </p:spPr>
        </p:cxnSp>
        <p:cxnSp>
          <p:nvCxnSpPr>
            <p:cNvPr id="493" name="Google Shape;493;p21"/>
            <p:cNvCxnSpPr/>
            <p:nvPr/>
          </p:nvCxnSpPr>
          <p:spPr>
            <a:xfrm>
              <a:off x="3379211" y="5899781"/>
              <a:ext cx="0" cy="280737"/>
            </a:xfrm>
            <a:prstGeom prst="straightConnector1">
              <a:avLst/>
            </a:prstGeom>
            <a:solidFill>
              <a:srgbClr val="FEC766">
                <a:alpha val="30588"/>
              </a:srgbClr>
            </a:solidFill>
            <a:ln cap="flat" cmpd="sng" w="12700">
              <a:solidFill>
                <a:schemeClr val="lt1"/>
              </a:solidFill>
              <a:prstDash val="solid"/>
              <a:miter lim="800000"/>
              <a:headEnd len="sm" w="sm" type="none"/>
              <a:tailEnd len="sm" w="sm" type="none"/>
            </a:ln>
          </p:spPr>
        </p:cxnSp>
        <p:cxnSp>
          <p:nvCxnSpPr>
            <p:cNvPr id="494" name="Google Shape;494;p21"/>
            <p:cNvCxnSpPr/>
            <p:nvPr/>
          </p:nvCxnSpPr>
          <p:spPr>
            <a:xfrm>
              <a:off x="5259419" y="5899781"/>
              <a:ext cx="0" cy="280737"/>
            </a:xfrm>
            <a:prstGeom prst="straightConnector1">
              <a:avLst/>
            </a:prstGeom>
            <a:solidFill>
              <a:srgbClr val="FEC766">
                <a:alpha val="30588"/>
              </a:srgbClr>
            </a:solidFill>
            <a:ln cap="flat" cmpd="sng" w="12700">
              <a:solidFill>
                <a:schemeClr val="lt1"/>
              </a:solidFill>
              <a:prstDash val="solid"/>
              <a:miter lim="800000"/>
              <a:headEnd len="sm" w="sm" type="none"/>
              <a:tailEnd len="sm" w="sm" type="none"/>
            </a:ln>
          </p:spPr>
        </p:cxnSp>
        <p:cxnSp>
          <p:nvCxnSpPr>
            <p:cNvPr id="495" name="Google Shape;495;p21"/>
            <p:cNvCxnSpPr/>
            <p:nvPr/>
          </p:nvCxnSpPr>
          <p:spPr>
            <a:xfrm>
              <a:off x="1508527" y="5899781"/>
              <a:ext cx="0" cy="280737"/>
            </a:xfrm>
            <a:prstGeom prst="straightConnector1">
              <a:avLst/>
            </a:prstGeom>
            <a:solidFill>
              <a:srgbClr val="FEC766">
                <a:alpha val="30588"/>
              </a:srgbClr>
            </a:solidFill>
            <a:ln cap="flat" cmpd="sng" w="12700">
              <a:solidFill>
                <a:schemeClr val="lt1"/>
              </a:solidFill>
              <a:prstDash val="solid"/>
              <a:miter lim="800000"/>
              <a:headEnd len="sm" w="sm" type="none"/>
              <a:tailEnd len="sm" w="sm" type="none"/>
            </a:ln>
          </p:spPr>
        </p:cxnSp>
        <p:cxnSp>
          <p:nvCxnSpPr>
            <p:cNvPr id="496" name="Google Shape;496;p21"/>
            <p:cNvCxnSpPr/>
            <p:nvPr/>
          </p:nvCxnSpPr>
          <p:spPr>
            <a:xfrm rot="10800000">
              <a:off x="1368011" y="6063177"/>
              <a:ext cx="291302" cy="0"/>
            </a:xfrm>
            <a:prstGeom prst="straightConnector1">
              <a:avLst/>
            </a:prstGeom>
            <a:solidFill>
              <a:srgbClr val="FEC766">
                <a:alpha val="30588"/>
              </a:srgbClr>
            </a:solidFill>
            <a:ln cap="flat" cmpd="sng" w="12700">
              <a:solidFill>
                <a:schemeClr val="lt1"/>
              </a:solidFill>
              <a:prstDash val="solid"/>
              <a:miter lim="800000"/>
              <a:headEnd len="sm" w="sm" type="none"/>
              <a:tailEnd len="sm" w="sm" type="none"/>
            </a:ln>
          </p:spPr>
        </p:cxnSp>
        <p:cxnSp>
          <p:nvCxnSpPr>
            <p:cNvPr id="497" name="Google Shape;497;p21"/>
            <p:cNvCxnSpPr/>
            <p:nvPr/>
          </p:nvCxnSpPr>
          <p:spPr>
            <a:xfrm rot="10800000">
              <a:off x="1368011" y="1171303"/>
              <a:ext cx="291302" cy="0"/>
            </a:xfrm>
            <a:prstGeom prst="straightConnector1">
              <a:avLst/>
            </a:prstGeom>
            <a:solidFill>
              <a:srgbClr val="FEC766">
                <a:alpha val="30588"/>
              </a:srgbClr>
            </a:solidFill>
            <a:ln cap="flat" cmpd="sng" w="12700">
              <a:solidFill>
                <a:schemeClr val="lt1"/>
              </a:solidFill>
              <a:prstDash val="solid"/>
              <a:miter lim="800000"/>
              <a:headEnd len="sm" w="sm" type="none"/>
              <a:tailEnd len="sm" w="sm" type="none"/>
            </a:ln>
          </p:spPr>
        </p:cxnSp>
        <p:cxnSp>
          <p:nvCxnSpPr>
            <p:cNvPr id="498" name="Google Shape;498;p21"/>
            <p:cNvCxnSpPr/>
            <p:nvPr/>
          </p:nvCxnSpPr>
          <p:spPr>
            <a:xfrm rot="10800000">
              <a:off x="1368011" y="2389921"/>
              <a:ext cx="291302" cy="0"/>
            </a:xfrm>
            <a:prstGeom prst="straightConnector1">
              <a:avLst/>
            </a:prstGeom>
            <a:solidFill>
              <a:srgbClr val="FEC766">
                <a:alpha val="30588"/>
              </a:srgbClr>
            </a:solidFill>
            <a:ln cap="flat" cmpd="sng" w="12700">
              <a:solidFill>
                <a:schemeClr val="lt1"/>
              </a:solidFill>
              <a:prstDash val="solid"/>
              <a:miter lim="800000"/>
              <a:headEnd len="sm" w="sm" type="none"/>
              <a:tailEnd len="sm" w="sm" type="none"/>
            </a:ln>
          </p:spPr>
        </p:cxnSp>
        <p:cxnSp>
          <p:nvCxnSpPr>
            <p:cNvPr id="499" name="Google Shape;499;p21"/>
            <p:cNvCxnSpPr/>
            <p:nvPr/>
          </p:nvCxnSpPr>
          <p:spPr>
            <a:xfrm rot="10800000">
              <a:off x="1368011" y="3615133"/>
              <a:ext cx="291302" cy="0"/>
            </a:xfrm>
            <a:prstGeom prst="straightConnector1">
              <a:avLst/>
            </a:prstGeom>
            <a:solidFill>
              <a:srgbClr val="FEC766">
                <a:alpha val="30588"/>
              </a:srgbClr>
            </a:solidFill>
            <a:ln cap="flat" cmpd="sng" w="12700">
              <a:solidFill>
                <a:schemeClr val="lt1"/>
              </a:solidFill>
              <a:prstDash val="solid"/>
              <a:miter lim="800000"/>
              <a:headEnd len="sm" w="sm" type="none"/>
              <a:tailEnd len="sm" w="sm" type="none"/>
            </a:ln>
          </p:spPr>
        </p:cxnSp>
        <p:cxnSp>
          <p:nvCxnSpPr>
            <p:cNvPr id="500" name="Google Shape;500;p21"/>
            <p:cNvCxnSpPr/>
            <p:nvPr/>
          </p:nvCxnSpPr>
          <p:spPr>
            <a:xfrm rot="10800000">
              <a:off x="1368011" y="4840345"/>
              <a:ext cx="291302" cy="0"/>
            </a:xfrm>
            <a:prstGeom prst="straightConnector1">
              <a:avLst/>
            </a:prstGeom>
            <a:solidFill>
              <a:srgbClr val="FEC766">
                <a:alpha val="30588"/>
              </a:srgbClr>
            </a:solidFill>
            <a:ln cap="flat" cmpd="sng" w="12700">
              <a:solidFill>
                <a:schemeClr val="lt1"/>
              </a:solidFill>
              <a:prstDash val="solid"/>
              <a:miter lim="800000"/>
              <a:headEnd len="sm" w="sm" type="none"/>
              <a:tailEnd len="sm" w="sm" type="none"/>
            </a:ln>
          </p:spPr>
        </p:cxnSp>
        <p:sp>
          <p:nvSpPr>
            <p:cNvPr id="501" name="Google Shape;501;p21"/>
            <p:cNvSpPr/>
            <p:nvPr/>
          </p:nvSpPr>
          <p:spPr>
            <a:xfrm>
              <a:off x="3700723" y="4240426"/>
              <a:ext cx="216000" cy="216000"/>
            </a:xfrm>
            <a:prstGeom prst="rect">
              <a:avLst/>
            </a:prstGeom>
            <a:solidFill>
              <a:srgbClr val="FFC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02" name="Google Shape;502;p21"/>
            <p:cNvSpPr/>
            <p:nvPr/>
          </p:nvSpPr>
          <p:spPr>
            <a:xfrm>
              <a:off x="5816181" y="2639341"/>
              <a:ext cx="216000" cy="216000"/>
            </a:xfrm>
            <a:prstGeom prst="ellipse">
              <a:avLst/>
            </a:prstGeom>
            <a:solidFill>
              <a:srgbClr val="FF0000"/>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000">
                <a:solidFill>
                  <a:srgbClr val="FFFFFF"/>
                </a:solidFill>
                <a:latin typeface="Arial"/>
                <a:ea typeface="Arial"/>
                <a:cs typeface="Arial"/>
                <a:sym typeface="Arial"/>
              </a:endParaRPr>
            </a:p>
          </p:txBody>
        </p:sp>
        <p:sp>
          <p:nvSpPr>
            <p:cNvPr id="503" name="Google Shape;503;p21"/>
            <p:cNvSpPr/>
            <p:nvPr/>
          </p:nvSpPr>
          <p:spPr>
            <a:xfrm>
              <a:off x="3110758" y="2297680"/>
              <a:ext cx="213980" cy="213980"/>
            </a:xfrm>
            <a:prstGeom prst="rect">
              <a:avLst/>
            </a:prstGeom>
            <a:solidFill>
              <a:srgbClr val="FFC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000">
                <a:solidFill>
                  <a:srgbClr val="00B050"/>
                </a:solidFill>
                <a:latin typeface="Arial"/>
                <a:ea typeface="Arial"/>
                <a:cs typeface="Arial"/>
                <a:sym typeface="Arial"/>
              </a:endParaRPr>
            </a:p>
          </p:txBody>
        </p:sp>
        <p:sp>
          <p:nvSpPr>
            <p:cNvPr id="504" name="Google Shape;504;p21"/>
            <p:cNvSpPr txBox="1"/>
            <p:nvPr/>
          </p:nvSpPr>
          <p:spPr>
            <a:xfrm>
              <a:off x="2725706" y="1228130"/>
              <a:ext cx="82586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Arial"/>
                  <a:ea typeface="Arial"/>
                  <a:cs typeface="Arial"/>
                  <a:sym typeface="Arial"/>
                </a:rPr>
                <a:t>VIIRS</a:t>
              </a:r>
              <a:r>
                <a:rPr lang="en-US" sz="1000">
                  <a:solidFill>
                    <a:srgbClr val="000000"/>
                  </a:solidFill>
                  <a:latin typeface="Arial"/>
                  <a:ea typeface="Arial"/>
                  <a:cs typeface="Arial"/>
                  <a:sym typeface="Arial"/>
                </a:rPr>
                <a:t>(1)</a:t>
              </a:r>
              <a:endParaRPr sz="1400">
                <a:solidFill>
                  <a:srgbClr val="000000"/>
                </a:solidFill>
                <a:latin typeface="Arial"/>
                <a:ea typeface="Arial"/>
                <a:cs typeface="Arial"/>
                <a:sym typeface="Arial"/>
              </a:endParaRPr>
            </a:p>
          </p:txBody>
        </p:sp>
        <p:cxnSp>
          <p:nvCxnSpPr>
            <p:cNvPr id="505" name="Google Shape;505;p21"/>
            <p:cNvCxnSpPr/>
            <p:nvPr/>
          </p:nvCxnSpPr>
          <p:spPr>
            <a:xfrm>
              <a:off x="3192044" y="1557077"/>
              <a:ext cx="0" cy="667948"/>
            </a:xfrm>
            <a:prstGeom prst="straightConnector1">
              <a:avLst/>
            </a:prstGeom>
            <a:noFill/>
            <a:ln cap="flat" cmpd="sng" w="9525">
              <a:solidFill>
                <a:schemeClr val="dk1"/>
              </a:solidFill>
              <a:prstDash val="solid"/>
              <a:miter lim="800000"/>
              <a:headEnd len="sm" w="sm" type="none"/>
              <a:tailEnd len="med" w="med" type="triangle"/>
            </a:ln>
          </p:spPr>
        </p:cxnSp>
        <p:sp>
          <p:nvSpPr>
            <p:cNvPr id="506" name="Google Shape;506;p21"/>
            <p:cNvSpPr txBox="1"/>
            <p:nvPr/>
          </p:nvSpPr>
          <p:spPr>
            <a:xfrm>
              <a:off x="5361979" y="3052529"/>
              <a:ext cx="109998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Arial"/>
                  <a:ea typeface="Arial"/>
                  <a:cs typeface="Arial"/>
                  <a:sym typeface="Arial"/>
                </a:rPr>
                <a:t>SeaWiFS</a:t>
              </a:r>
              <a:r>
                <a:rPr lang="en-US" sz="1000">
                  <a:solidFill>
                    <a:srgbClr val="000000"/>
                  </a:solidFill>
                  <a:latin typeface="Arial"/>
                  <a:ea typeface="Arial"/>
                  <a:cs typeface="Arial"/>
                  <a:sym typeface="Arial"/>
                </a:rPr>
                <a:t>(1)</a:t>
              </a:r>
              <a:endParaRPr sz="1400">
                <a:solidFill>
                  <a:srgbClr val="000000"/>
                </a:solidFill>
                <a:latin typeface="Arial"/>
                <a:ea typeface="Arial"/>
                <a:cs typeface="Arial"/>
                <a:sym typeface="Arial"/>
              </a:endParaRPr>
            </a:p>
          </p:txBody>
        </p:sp>
        <p:cxnSp>
          <p:nvCxnSpPr>
            <p:cNvPr id="507" name="Google Shape;507;p21"/>
            <p:cNvCxnSpPr/>
            <p:nvPr/>
          </p:nvCxnSpPr>
          <p:spPr>
            <a:xfrm>
              <a:off x="5583152" y="1532587"/>
              <a:ext cx="0" cy="688572"/>
            </a:xfrm>
            <a:prstGeom prst="straightConnector1">
              <a:avLst/>
            </a:prstGeom>
            <a:noFill/>
            <a:ln cap="flat" cmpd="sng" w="9525">
              <a:solidFill>
                <a:schemeClr val="dk1"/>
              </a:solidFill>
              <a:prstDash val="solid"/>
              <a:miter lim="800000"/>
              <a:headEnd len="sm" w="sm" type="none"/>
              <a:tailEnd len="med" w="med" type="triangle"/>
            </a:ln>
          </p:spPr>
        </p:cxnSp>
        <p:sp>
          <p:nvSpPr>
            <p:cNvPr id="508" name="Google Shape;508;p21"/>
            <p:cNvSpPr txBox="1"/>
            <p:nvPr/>
          </p:nvSpPr>
          <p:spPr>
            <a:xfrm>
              <a:off x="3601570" y="6475300"/>
              <a:ext cx="326884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Verdana"/>
                  <a:ea typeface="Verdana"/>
                  <a:cs typeface="Verdana"/>
                  <a:sym typeface="Verdana"/>
                </a:rPr>
                <a:t>Spatial Resolution (km)</a:t>
              </a:r>
              <a:endParaRPr/>
            </a:p>
          </p:txBody>
        </p:sp>
        <p:sp>
          <p:nvSpPr>
            <p:cNvPr id="509" name="Google Shape;509;p21"/>
            <p:cNvSpPr txBox="1"/>
            <p:nvPr/>
          </p:nvSpPr>
          <p:spPr>
            <a:xfrm rot="-5400000">
              <a:off x="-787678" y="3389873"/>
              <a:ext cx="286809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Verdana"/>
                  <a:ea typeface="Verdana"/>
                  <a:cs typeface="Verdana"/>
                  <a:sym typeface="Verdana"/>
                </a:rPr>
                <a:t>Temporal Resolution</a:t>
              </a:r>
              <a:endParaRPr/>
            </a:p>
          </p:txBody>
        </p:sp>
        <p:sp>
          <p:nvSpPr>
            <p:cNvPr id="510" name="Google Shape;510;p21"/>
            <p:cNvSpPr txBox="1"/>
            <p:nvPr/>
          </p:nvSpPr>
          <p:spPr>
            <a:xfrm>
              <a:off x="3206157" y="6156012"/>
              <a:ext cx="33054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Verdana"/>
                  <a:ea typeface="Verdana"/>
                  <a:cs typeface="Verdana"/>
                  <a:sym typeface="Verdana"/>
                </a:rPr>
                <a:t>1</a:t>
              </a:r>
              <a:endParaRPr/>
            </a:p>
          </p:txBody>
        </p:sp>
        <p:sp>
          <p:nvSpPr>
            <p:cNvPr id="511" name="Google Shape;511;p21"/>
            <p:cNvSpPr txBox="1"/>
            <p:nvPr/>
          </p:nvSpPr>
          <p:spPr>
            <a:xfrm>
              <a:off x="5018790" y="6156012"/>
              <a:ext cx="47641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Verdana"/>
                  <a:ea typeface="Verdana"/>
                  <a:cs typeface="Verdana"/>
                  <a:sym typeface="Verdana"/>
                </a:rPr>
                <a:t>10</a:t>
              </a:r>
              <a:endParaRPr/>
            </a:p>
          </p:txBody>
        </p:sp>
        <p:sp>
          <p:nvSpPr>
            <p:cNvPr id="512" name="Google Shape;512;p21"/>
            <p:cNvSpPr txBox="1"/>
            <p:nvPr/>
          </p:nvSpPr>
          <p:spPr>
            <a:xfrm>
              <a:off x="6834809" y="6156012"/>
              <a:ext cx="6222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Verdana"/>
                  <a:ea typeface="Verdana"/>
                  <a:cs typeface="Verdana"/>
                  <a:sym typeface="Verdana"/>
                </a:rPr>
                <a:t>100</a:t>
              </a:r>
              <a:endParaRPr/>
            </a:p>
          </p:txBody>
        </p:sp>
        <p:sp>
          <p:nvSpPr>
            <p:cNvPr id="513" name="Google Shape;513;p21"/>
            <p:cNvSpPr txBox="1"/>
            <p:nvPr/>
          </p:nvSpPr>
          <p:spPr>
            <a:xfrm>
              <a:off x="8632227" y="6156012"/>
              <a:ext cx="76815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Verdana"/>
                  <a:ea typeface="Verdana"/>
                  <a:cs typeface="Verdana"/>
                  <a:sym typeface="Verdana"/>
                </a:rPr>
                <a:t>1000</a:t>
              </a:r>
              <a:endParaRPr/>
            </a:p>
          </p:txBody>
        </p:sp>
        <p:sp>
          <p:nvSpPr>
            <p:cNvPr id="514" name="Google Shape;514;p21"/>
            <p:cNvSpPr txBox="1"/>
            <p:nvPr/>
          </p:nvSpPr>
          <p:spPr>
            <a:xfrm>
              <a:off x="1228853" y="6156012"/>
              <a:ext cx="55015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Verdana"/>
                  <a:ea typeface="Verdana"/>
                  <a:cs typeface="Verdana"/>
                  <a:sym typeface="Verdana"/>
                </a:rPr>
                <a:t>0.1</a:t>
              </a:r>
              <a:endParaRPr/>
            </a:p>
          </p:txBody>
        </p:sp>
        <p:sp>
          <p:nvSpPr>
            <p:cNvPr id="515" name="Google Shape;515;p21"/>
            <p:cNvSpPr txBox="1"/>
            <p:nvPr/>
          </p:nvSpPr>
          <p:spPr>
            <a:xfrm>
              <a:off x="753271" y="4657802"/>
              <a:ext cx="68800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Verdana"/>
                  <a:ea typeface="Verdana"/>
                  <a:cs typeface="Verdana"/>
                  <a:sym typeface="Verdana"/>
                </a:rPr>
                <a:t> min</a:t>
              </a:r>
              <a:endParaRPr/>
            </a:p>
          </p:txBody>
        </p:sp>
        <p:sp>
          <p:nvSpPr>
            <p:cNvPr id="516" name="Google Shape;516;p21"/>
            <p:cNvSpPr txBox="1"/>
            <p:nvPr/>
          </p:nvSpPr>
          <p:spPr>
            <a:xfrm>
              <a:off x="956699" y="3413413"/>
              <a:ext cx="43313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Verdana"/>
                  <a:ea typeface="Verdana"/>
                  <a:cs typeface="Verdana"/>
                  <a:sym typeface="Verdana"/>
                </a:rPr>
                <a:t>hr</a:t>
              </a:r>
              <a:endParaRPr b="1" sz="1600">
                <a:solidFill>
                  <a:schemeClr val="lt1"/>
                </a:solidFill>
                <a:latin typeface="Verdana"/>
                <a:ea typeface="Verdana"/>
                <a:cs typeface="Verdana"/>
                <a:sym typeface="Verdana"/>
              </a:endParaRPr>
            </a:p>
          </p:txBody>
        </p:sp>
        <p:sp>
          <p:nvSpPr>
            <p:cNvPr id="517" name="Google Shape;517;p21"/>
            <p:cNvSpPr txBox="1"/>
            <p:nvPr/>
          </p:nvSpPr>
          <p:spPr>
            <a:xfrm>
              <a:off x="809652" y="2198830"/>
              <a:ext cx="59984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Verdana"/>
                  <a:ea typeface="Verdana"/>
                  <a:cs typeface="Verdana"/>
                  <a:sym typeface="Verdana"/>
                </a:rPr>
                <a:t>day</a:t>
              </a:r>
              <a:endParaRPr/>
            </a:p>
          </p:txBody>
        </p:sp>
        <p:sp>
          <p:nvSpPr>
            <p:cNvPr id="518" name="Google Shape;518;p21"/>
            <p:cNvSpPr txBox="1"/>
            <p:nvPr/>
          </p:nvSpPr>
          <p:spPr>
            <a:xfrm>
              <a:off x="674403" y="984129"/>
              <a:ext cx="79541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Verdana"/>
                  <a:ea typeface="Verdana"/>
                  <a:cs typeface="Verdana"/>
                  <a:sym typeface="Verdana"/>
                </a:rPr>
                <a:t>week</a:t>
              </a:r>
              <a:endParaRPr/>
            </a:p>
          </p:txBody>
        </p:sp>
        <p:sp>
          <p:nvSpPr>
            <p:cNvPr id="519" name="Google Shape;519;p21"/>
            <p:cNvSpPr/>
            <p:nvPr/>
          </p:nvSpPr>
          <p:spPr>
            <a:xfrm>
              <a:off x="7268220" y="4664704"/>
              <a:ext cx="216000" cy="216000"/>
            </a:xfrm>
            <a:prstGeom prst="ellipse">
              <a:avLst/>
            </a:prstGeom>
            <a:solidFill>
              <a:schemeClr val="accent4"/>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20" name="Google Shape;520;p21"/>
            <p:cNvSpPr/>
            <p:nvPr/>
          </p:nvSpPr>
          <p:spPr>
            <a:xfrm>
              <a:off x="7505145" y="4574112"/>
              <a:ext cx="151661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Trace Gases</a:t>
              </a:r>
              <a:endParaRPr/>
            </a:p>
          </p:txBody>
        </p:sp>
        <p:sp>
          <p:nvSpPr>
            <p:cNvPr id="521" name="Google Shape;521;p21"/>
            <p:cNvSpPr/>
            <p:nvPr/>
          </p:nvSpPr>
          <p:spPr>
            <a:xfrm>
              <a:off x="5651915" y="2276872"/>
              <a:ext cx="216000" cy="216000"/>
            </a:xfrm>
            <a:prstGeom prst="rect">
              <a:avLst/>
            </a:prstGeom>
            <a:solidFill>
              <a:srgbClr val="9437F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22" name="Google Shape;522;p21"/>
            <p:cNvSpPr/>
            <p:nvPr/>
          </p:nvSpPr>
          <p:spPr>
            <a:xfrm>
              <a:off x="3278282" y="2296780"/>
              <a:ext cx="216000" cy="216000"/>
            </a:xfrm>
            <a:prstGeom prst="rect">
              <a:avLst/>
            </a:prstGeom>
            <a:solidFill>
              <a:srgbClr val="FFC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000">
                <a:solidFill>
                  <a:srgbClr val="00B050"/>
                </a:solidFill>
                <a:latin typeface="Arial"/>
                <a:ea typeface="Arial"/>
                <a:cs typeface="Arial"/>
                <a:sym typeface="Arial"/>
              </a:endParaRPr>
            </a:p>
          </p:txBody>
        </p:sp>
        <p:sp>
          <p:nvSpPr>
            <p:cNvPr id="523" name="Google Shape;523;p21"/>
            <p:cNvSpPr/>
            <p:nvPr/>
          </p:nvSpPr>
          <p:spPr>
            <a:xfrm>
              <a:off x="7329785" y="2233133"/>
              <a:ext cx="216000" cy="216000"/>
            </a:xfrm>
            <a:prstGeom prst="ellipse">
              <a:avLst/>
            </a:prstGeom>
            <a:solidFill>
              <a:srgbClr val="9437FF"/>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FFFFFF"/>
                </a:solidFill>
                <a:latin typeface="Calibri"/>
                <a:ea typeface="Calibri"/>
                <a:cs typeface="Calibri"/>
                <a:sym typeface="Calibri"/>
              </a:endParaRPr>
            </a:p>
          </p:txBody>
        </p:sp>
        <p:sp>
          <p:nvSpPr>
            <p:cNvPr id="524" name="Google Shape;524;p21"/>
            <p:cNvSpPr/>
            <p:nvPr/>
          </p:nvSpPr>
          <p:spPr>
            <a:xfrm>
              <a:off x="3956342" y="3520916"/>
              <a:ext cx="216000" cy="216000"/>
            </a:xfrm>
            <a:prstGeom prst="rect">
              <a:avLst/>
            </a:prstGeom>
            <a:solidFill>
              <a:srgbClr val="FFC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25" name="Google Shape;525;p21"/>
            <p:cNvSpPr/>
            <p:nvPr/>
          </p:nvSpPr>
          <p:spPr>
            <a:xfrm>
              <a:off x="4016558" y="4229357"/>
              <a:ext cx="216000" cy="216000"/>
            </a:xfrm>
            <a:prstGeom prst="rect">
              <a:avLst/>
            </a:prstGeom>
            <a:solidFill>
              <a:srgbClr val="FFC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26" name="Google Shape;526;p21"/>
            <p:cNvSpPr/>
            <p:nvPr/>
          </p:nvSpPr>
          <p:spPr>
            <a:xfrm>
              <a:off x="3774093" y="4509144"/>
              <a:ext cx="216000" cy="216000"/>
            </a:xfrm>
            <a:prstGeom prst="rect">
              <a:avLst/>
            </a:prstGeom>
            <a:solidFill>
              <a:srgbClr val="FFC000"/>
            </a:solidFill>
            <a:ln cap="flat" cmpd="sng" w="1270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27" name="Google Shape;527;p21"/>
            <p:cNvSpPr txBox="1"/>
            <p:nvPr/>
          </p:nvSpPr>
          <p:spPr>
            <a:xfrm>
              <a:off x="7641765" y="2193143"/>
              <a:ext cx="90441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56FF"/>
                  </a:solidFill>
                  <a:latin typeface="Arial"/>
                  <a:ea typeface="Arial"/>
                  <a:cs typeface="Arial"/>
                  <a:sym typeface="Arial"/>
                </a:rPr>
                <a:t>GOME</a:t>
              </a:r>
              <a:r>
                <a:rPr lang="en-US" sz="1000">
                  <a:solidFill>
                    <a:srgbClr val="0056FF"/>
                  </a:solidFill>
                  <a:latin typeface="Arial"/>
                  <a:ea typeface="Arial"/>
                  <a:cs typeface="Arial"/>
                  <a:sym typeface="Arial"/>
                </a:rPr>
                <a:t>(3)</a:t>
              </a:r>
              <a:endParaRPr sz="1400">
                <a:solidFill>
                  <a:srgbClr val="0056FF"/>
                </a:solidFill>
                <a:latin typeface="Arial"/>
                <a:ea typeface="Arial"/>
                <a:cs typeface="Arial"/>
                <a:sym typeface="Arial"/>
              </a:endParaRPr>
            </a:p>
          </p:txBody>
        </p:sp>
        <p:sp>
          <p:nvSpPr>
            <p:cNvPr id="528" name="Google Shape;528;p21"/>
            <p:cNvSpPr txBox="1"/>
            <p:nvPr/>
          </p:nvSpPr>
          <p:spPr>
            <a:xfrm>
              <a:off x="6466945" y="1864040"/>
              <a:ext cx="115448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56FF"/>
                  </a:solidFill>
                  <a:latin typeface="Arial"/>
                  <a:ea typeface="Arial"/>
                  <a:cs typeface="Arial"/>
                  <a:sym typeface="Arial"/>
                </a:rPr>
                <a:t>GOME-2</a:t>
              </a:r>
              <a:r>
                <a:rPr lang="en-US" sz="1000">
                  <a:solidFill>
                    <a:srgbClr val="0056FF"/>
                  </a:solidFill>
                  <a:latin typeface="Arial"/>
                  <a:ea typeface="Arial"/>
                  <a:cs typeface="Arial"/>
                  <a:sym typeface="Arial"/>
                </a:rPr>
                <a:t>(1.5)</a:t>
              </a:r>
              <a:endParaRPr sz="1400">
                <a:solidFill>
                  <a:srgbClr val="0056FF"/>
                </a:solidFill>
                <a:latin typeface="Arial"/>
                <a:ea typeface="Arial"/>
                <a:cs typeface="Arial"/>
                <a:sym typeface="Arial"/>
              </a:endParaRPr>
            </a:p>
          </p:txBody>
        </p:sp>
        <p:sp>
          <p:nvSpPr>
            <p:cNvPr id="529" name="Google Shape;529;p21"/>
            <p:cNvSpPr txBox="1"/>
            <p:nvPr/>
          </p:nvSpPr>
          <p:spPr>
            <a:xfrm>
              <a:off x="5253333" y="1100808"/>
              <a:ext cx="67999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56FF"/>
                  </a:solidFill>
                  <a:latin typeface="Arial"/>
                  <a:ea typeface="Arial"/>
                  <a:cs typeface="Arial"/>
                  <a:sym typeface="Arial"/>
                </a:rPr>
                <a:t>OMI</a:t>
              </a:r>
              <a:r>
                <a:rPr lang="en-US" sz="1000">
                  <a:solidFill>
                    <a:srgbClr val="0056FF"/>
                  </a:solidFill>
                  <a:latin typeface="Arial"/>
                  <a:ea typeface="Arial"/>
                  <a:cs typeface="Arial"/>
                  <a:sym typeface="Arial"/>
                </a:rPr>
                <a:t>(1)</a:t>
              </a:r>
              <a:endParaRPr sz="1400">
                <a:solidFill>
                  <a:srgbClr val="0056FF"/>
                </a:solidFill>
                <a:latin typeface="Arial"/>
                <a:ea typeface="Arial"/>
                <a:cs typeface="Arial"/>
                <a:sym typeface="Arial"/>
              </a:endParaRPr>
            </a:p>
          </p:txBody>
        </p:sp>
        <p:sp>
          <p:nvSpPr>
            <p:cNvPr id="530" name="Google Shape;530;p21"/>
            <p:cNvSpPr/>
            <p:nvPr/>
          </p:nvSpPr>
          <p:spPr>
            <a:xfrm>
              <a:off x="4575135" y="2296780"/>
              <a:ext cx="216000" cy="216000"/>
            </a:xfrm>
            <a:prstGeom prst="rect">
              <a:avLst/>
            </a:prstGeom>
            <a:gradFill>
              <a:gsLst>
                <a:gs pos="0">
                  <a:srgbClr val="9437FF"/>
                </a:gs>
                <a:gs pos="41000">
                  <a:srgbClr val="9437FF"/>
                </a:gs>
                <a:gs pos="60000">
                  <a:schemeClr val="accent4"/>
                </a:gs>
                <a:gs pos="100000">
                  <a:srgbClr val="FFC000"/>
                </a:gs>
              </a:gsLst>
              <a:lin ang="0" scaled="0"/>
            </a:gra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31" name="Google Shape;531;p21"/>
            <p:cNvSpPr txBox="1"/>
            <p:nvPr/>
          </p:nvSpPr>
          <p:spPr>
            <a:xfrm>
              <a:off x="3831671" y="1177008"/>
              <a:ext cx="118654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56FF"/>
                  </a:solidFill>
                  <a:latin typeface="Arial"/>
                  <a:ea typeface="Arial"/>
                  <a:cs typeface="Arial"/>
                  <a:sym typeface="Arial"/>
                </a:rPr>
                <a:t>TROPOMI</a:t>
              </a:r>
              <a:r>
                <a:rPr lang="en-US" sz="1000">
                  <a:solidFill>
                    <a:srgbClr val="0056FF"/>
                  </a:solidFill>
                  <a:latin typeface="Arial"/>
                  <a:ea typeface="Arial"/>
                  <a:cs typeface="Arial"/>
                  <a:sym typeface="Arial"/>
                </a:rPr>
                <a:t>(1)</a:t>
              </a:r>
              <a:endParaRPr sz="1400">
                <a:solidFill>
                  <a:srgbClr val="0056FF"/>
                </a:solidFill>
                <a:latin typeface="Arial"/>
                <a:ea typeface="Arial"/>
                <a:cs typeface="Arial"/>
                <a:sym typeface="Arial"/>
              </a:endParaRPr>
            </a:p>
          </p:txBody>
        </p:sp>
        <p:sp>
          <p:nvSpPr>
            <p:cNvPr id="532" name="Google Shape;532;p21"/>
            <p:cNvSpPr/>
            <p:nvPr/>
          </p:nvSpPr>
          <p:spPr>
            <a:xfrm>
              <a:off x="5646346" y="2236869"/>
              <a:ext cx="216000" cy="216000"/>
            </a:xfrm>
            <a:prstGeom prst="ellipse">
              <a:avLst/>
            </a:prstGeom>
            <a:solidFill>
              <a:srgbClr val="9437FF"/>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000">
                <a:solidFill>
                  <a:srgbClr val="FFFFFF"/>
                </a:solidFill>
                <a:latin typeface="Arial"/>
                <a:ea typeface="Arial"/>
                <a:cs typeface="Arial"/>
                <a:sym typeface="Arial"/>
              </a:endParaRPr>
            </a:p>
          </p:txBody>
        </p:sp>
        <p:sp>
          <p:nvSpPr>
            <p:cNvPr id="533" name="Google Shape;533;p21"/>
            <p:cNvSpPr/>
            <p:nvPr/>
          </p:nvSpPr>
          <p:spPr>
            <a:xfrm>
              <a:off x="5478257" y="2233555"/>
              <a:ext cx="216000" cy="216000"/>
            </a:xfrm>
            <a:prstGeom prst="ellipse">
              <a:avLst/>
            </a:prstGeom>
            <a:solidFill>
              <a:srgbClr val="9437FF"/>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000">
                <a:solidFill>
                  <a:schemeClr val="lt1"/>
                </a:solidFill>
                <a:latin typeface="Arial"/>
                <a:ea typeface="Arial"/>
                <a:cs typeface="Arial"/>
                <a:sym typeface="Arial"/>
              </a:endParaRPr>
            </a:p>
          </p:txBody>
        </p:sp>
        <p:sp>
          <p:nvSpPr>
            <p:cNvPr id="534" name="Google Shape;534;p21"/>
            <p:cNvSpPr txBox="1"/>
            <p:nvPr/>
          </p:nvSpPr>
          <p:spPr>
            <a:xfrm>
              <a:off x="4902093" y="1253809"/>
              <a:ext cx="885179"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56FF"/>
                  </a:solidFill>
                  <a:latin typeface="Arial"/>
                  <a:ea typeface="Arial"/>
                  <a:cs typeface="Arial"/>
                  <a:sym typeface="Arial"/>
                </a:rPr>
                <a:t>OMPS</a:t>
              </a:r>
              <a:r>
                <a:rPr lang="en-US" sz="1000">
                  <a:solidFill>
                    <a:srgbClr val="0056FF"/>
                  </a:solidFill>
                  <a:latin typeface="Arial"/>
                  <a:ea typeface="Arial"/>
                  <a:cs typeface="Arial"/>
                  <a:sym typeface="Arial"/>
                </a:rPr>
                <a:t>(1)</a:t>
              </a:r>
              <a:endParaRPr sz="1400">
                <a:solidFill>
                  <a:srgbClr val="0056FF"/>
                </a:solidFill>
                <a:latin typeface="Arial"/>
                <a:ea typeface="Arial"/>
                <a:cs typeface="Arial"/>
                <a:sym typeface="Arial"/>
              </a:endParaRPr>
            </a:p>
          </p:txBody>
        </p:sp>
        <p:sp>
          <p:nvSpPr>
            <p:cNvPr id="535" name="Google Shape;535;p21"/>
            <p:cNvSpPr/>
            <p:nvPr/>
          </p:nvSpPr>
          <p:spPr>
            <a:xfrm>
              <a:off x="4575337" y="2233133"/>
              <a:ext cx="216000" cy="216000"/>
            </a:xfrm>
            <a:prstGeom prst="ellipse">
              <a:avLst/>
            </a:prstGeom>
            <a:gradFill>
              <a:gsLst>
                <a:gs pos="0">
                  <a:srgbClr val="9437FF"/>
                </a:gs>
                <a:gs pos="41000">
                  <a:srgbClr val="9437FF"/>
                </a:gs>
                <a:gs pos="60000">
                  <a:schemeClr val="accent4"/>
                </a:gs>
                <a:gs pos="100000">
                  <a:srgbClr val="FFC000"/>
                </a:gs>
              </a:gsLst>
              <a:lin ang="0" scaled="0"/>
            </a:gra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000">
                <a:solidFill>
                  <a:schemeClr val="lt1"/>
                </a:solidFill>
                <a:latin typeface="Arial"/>
                <a:ea typeface="Arial"/>
                <a:cs typeface="Arial"/>
                <a:sym typeface="Arial"/>
              </a:endParaRPr>
            </a:p>
          </p:txBody>
        </p:sp>
        <p:sp>
          <p:nvSpPr>
            <p:cNvPr id="536" name="Google Shape;536;p21"/>
            <p:cNvSpPr txBox="1"/>
            <p:nvPr/>
          </p:nvSpPr>
          <p:spPr>
            <a:xfrm>
              <a:off x="3175728" y="1454388"/>
              <a:ext cx="944489"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Arial"/>
                  <a:ea typeface="Arial"/>
                  <a:cs typeface="Arial"/>
                  <a:sym typeface="Arial"/>
                </a:rPr>
                <a:t>MODIS</a:t>
              </a:r>
              <a:r>
                <a:rPr lang="en-US" sz="1000">
                  <a:solidFill>
                    <a:srgbClr val="000000"/>
                  </a:solidFill>
                  <a:latin typeface="Arial"/>
                  <a:ea typeface="Arial"/>
                  <a:cs typeface="Arial"/>
                  <a:sym typeface="Arial"/>
                </a:rPr>
                <a:t>(1)</a:t>
              </a:r>
              <a:endParaRPr sz="1400">
                <a:solidFill>
                  <a:srgbClr val="000000"/>
                </a:solidFill>
                <a:latin typeface="Arial"/>
                <a:ea typeface="Arial"/>
                <a:cs typeface="Arial"/>
                <a:sym typeface="Arial"/>
              </a:endParaRPr>
            </a:p>
          </p:txBody>
        </p:sp>
        <p:sp>
          <p:nvSpPr>
            <p:cNvPr id="537" name="Google Shape;537;p21"/>
            <p:cNvSpPr txBox="1"/>
            <p:nvPr/>
          </p:nvSpPr>
          <p:spPr>
            <a:xfrm>
              <a:off x="3930786" y="3851518"/>
              <a:ext cx="774571" cy="243143"/>
            </a:xfrm>
            <a:prstGeom prst="rect">
              <a:avLst/>
            </a:prstGeom>
            <a:noFill/>
            <a:ln>
              <a:noFill/>
            </a:ln>
          </p:spPr>
          <p:txBody>
            <a:bodyPr anchorCtr="0" anchor="t" bIns="45700" lIns="91425" spcFirstLastPara="1" rIns="91425" wrap="square" tIns="45700">
              <a:spAutoFit/>
            </a:bodyPr>
            <a:lstStyle/>
            <a:p>
              <a:pPr indent="0" lvl="0" marL="0" marR="0" rtl="0" algn="l">
                <a:lnSpc>
                  <a:spcPct val="70000"/>
                </a:lnSpc>
                <a:spcBef>
                  <a:spcPts val="0"/>
                </a:spcBef>
                <a:spcAft>
                  <a:spcPts val="0"/>
                </a:spcAft>
                <a:buNone/>
              </a:pPr>
              <a:r>
                <a:rPr lang="en-US" sz="1400">
                  <a:solidFill>
                    <a:srgbClr val="000000"/>
                  </a:solidFill>
                  <a:latin typeface="Arial"/>
                  <a:ea typeface="Arial"/>
                  <a:cs typeface="Arial"/>
                  <a:sym typeface="Arial"/>
                </a:rPr>
                <a:t>SEVIRI</a:t>
              </a:r>
              <a:endParaRPr/>
            </a:p>
          </p:txBody>
        </p:sp>
        <p:sp>
          <p:nvSpPr>
            <p:cNvPr id="538" name="Google Shape;538;p21"/>
            <p:cNvSpPr txBox="1"/>
            <p:nvPr/>
          </p:nvSpPr>
          <p:spPr>
            <a:xfrm>
              <a:off x="2981983" y="4418528"/>
              <a:ext cx="503663" cy="73866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400">
                  <a:solidFill>
                    <a:schemeClr val="dk1"/>
                  </a:solidFill>
                  <a:latin typeface="Arial"/>
                  <a:ea typeface="Arial"/>
                  <a:cs typeface="Arial"/>
                  <a:sym typeface="Arial"/>
                </a:rPr>
                <a:t>AHI</a:t>
              </a:r>
              <a:endParaRPr/>
            </a:p>
            <a:p>
              <a:pPr indent="0" lvl="0" marL="0" marR="0" rtl="0" algn="r">
                <a:spcBef>
                  <a:spcPts val="0"/>
                </a:spcBef>
                <a:spcAft>
                  <a:spcPts val="0"/>
                </a:spcAft>
                <a:buNone/>
              </a:pPr>
              <a:r>
                <a:rPr lang="en-US" sz="1400">
                  <a:solidFill>
                    <a:srgbClr val="000000"/>
                  </a:solidFill>
                  <a:latin typeface="Arial"/>
                  <a:ea typeface="Arial"/>
                  <a:cs typeface="Arial"/>
                  <a:sym typeface="Arial"/>
                </a:rPr>
                <a:t>ABI</a:t>
              </a:r>
              <a:endParaRPr/>
            </a:p>
            <a:p>
              <a:pPr indent="0" lvl="0" marL="0" marR="0" rtl="0" algn="r">
                <a:spcBef>
                  <a:spcPts val="0"/>
                </a:spcBef>
                <a:spcAft>
                  <a:spcPts val="0"/>
                </a:spcAft>
                <a:buNone/>
              </a:pPr>
              <a:r>
                <a:rPr lang="en-US" sz="1400">
                  <a:solidFill>
                    <a:srgbClr val="000000"/>
                  </a:solidFill>
                  <a:latin typeface="Arial"/>
                  <a:ea typeface="Arial"/>
                  <a:cs typeface="Arial"/>
                  <a:sym typeface="Arial"/>
                </a:rPr>
                <a:t>AMI</a:t>
              </a:r>
              <a:endParaRPr/>
            </a:p>
          </p:txBody>
        </p:sp>
        <p:sp>
          <p:nvSpPr>
            <p:cNvPr id="539" name="Google Shape;539;p21"/>
            <p:cNvSpPr/>
            <p:nvPr/>
          </p:nvSpPr>
          <p:spPr>
            <a:xfrm>
              <a:off x="4528463" y="3509731"/>
              <a:ext cx="216000" cy="216000"/>
            </a:xfrm>
            <a:prstGeom prst="rect">
              <a:avLst/>
            </a:prstGeom>
            <a:solidFill>
              <a:srgbClr val="9437FF"/>
            </a:solidFill>
            <a:ln cap="flat" cmpd="sng" w="1270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40" name="Google Shape;540;p21"/>
            <p:cNvSpPr/>
            <p:nvPr/>
          </p:nvSpPr>
          <p:spPr>
            <a:xfrm>
              <a:off x="4597357" y="3509731"/>
              <a:ext cx="216000" cy="216000"/>
            </a:xfrm>
            <a:prstGeom prst="ellipse">
              <a:avLst/>
            </a:prstGeom>
            <a:solidFill>
              <a:srgbClr val="9437F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41" name="Google Shape;541;p21"/>
            <p:cNvSpPr/>
            <p:nvPr/>
          </p:nvSpPr>
          <p:spPr>
            <a:xfrm>
              <a:off x="4220773" y="3524071"/>
              <a:ext cx="216000" cy="216000"/>
            </a:xfrm>
            <a:prstGeom prst="rect">
              <a:avLst/>
            </a:prstGeom>
            <a:solidFill>
              <a:srgbClr val="9437FF"/>
            </a:solidFill>
            <a:ln cap="flat" cmpd="sng" w="1270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42" name="Google Shape;542;p21"/>
            <p:cNvSpPr/>
            <p:nvPr/>
          </p:nvSpPr>
          <p:spPr>
            <a:xfrm>
              <a:off x="4292780" y="3524071"/>
              <a:ext cx="216000" cy="216000"/>
            </a:xfrm>
            <a:prstGeom prst="ellipse">
              <a:avLst/>
            </a:prstGeom>
            <a:solidFill>
              <a:srgbClr val="9437FF"/>
            </a:solidFill>
            <a:ln cap="flat" cmpd="sng" w="1270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43" name="Google Shape;543;p21"/>
            <p:cNvSpPr txBox="1"/>
            <p:nvPr/>
          </p:nvSpPr>
          <p:spPr>
            <a:xfrm>
              <a:off x="5599266" y="3459076"/>
              <a:ext cx="103906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400">
                  <a:solidFill>
                    <a:srgbClr val="FF0000"/>
                  </a:solidFill>
                  <a:latin typeface="Arial"/>
                  <a:ea typeface="Arial"/>
                  <a:cs typeface="Arial"/>
                  <a:sym typeface="Arial"/>
                </a:rPr>
                <a:t>Sentinel-4</a:t>
              </a:r>
              <a:endParaRPr/>
            </a:p>
          </p:txBody>
        </p:sp>
        <p:sp>
          <p:nvSpPr>
            <p:cNvPr id="544" name="Google Shape;544;p21"/>
            <p:cNvSpPr txBox="1"/>
            <p:nvPr/>
          </p:nvSpPr>
          <p:spPr>
            <a:xfrm>
              <a:off x="4079132" y="2959091"/>
              <a:ext cx="82266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400">
                  <a:solidFill>
                    <a:srgbClr val="FF0000"/>
                  </a:solidFill>
                  <a:latin typeface="Arial"/>
                  <a:ea typeface="Arial"/>
                  <a:cs typeface="Arial"/>
                  <a:sym typeface="Arial"/>
                </a:rPr>
                <a:t>TEMPO</a:t>
              </a:r>
              <a:endParaRPr/>
            </a:p>
          </p:txBody>
        </p:sp>
        <p:sp>
          <p:nvSpPr>
            <p:cNvPr id="545" name="Google Shape;545;p21"/>
            <p:cNvSpPr txBox="1"/>
            <p:nvPr/>
          </p:nvSpPr>
          <p:spPr>
            <a:xfrm>
              <a:off x="2549934" y="3429001"/>
              <a:ext cx="80182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Arial"/>
                  <a:ea typeface="Arial"/>
                  <a:cs typeface="Arial"/>
                  <a:sym typeface="Arial"/>
                </a:rPr>
                <a:t>GOCI-2</a:t>
              </a:r>
              <a:endParaRPr sz="1400">
                <a:solidFill>
                  <a:srgbClr val="000000"/>
                </a:solidFill>
                <a:latin typeface="Arial"/>
                <a:ea typeface="Arial"/>
                <a:cs typeface="Arial"/>
                <a:sym typeface="Arial"/>
              </a:endParaRPr>
            </a:p>
          </p:txBody>
        </p:sp>
        <p:sp>
          <p:nvSpPr>
            <p:cNvPr id="546" name="Google Shape;546;p21"/>
            <p:cNvSpPr/>
            <p:nvPr/>
          </p:nvSpPr>
          <p:spPr>
            <a:xfrm>
              <a:off x="3558045" y="3536547"/>
              <a:ext cx="216000" cy="216000"/>
            </a:xfrm>
            <a:prstGeom prst="rect">
              <a:avLst/>
            </a:prstGeom>
            <a:gradFill>
              <a:gsLst>
                <a:gs pos="0">
                  <a:srgbClr val="9437FF"/>
                </a:gs>
                <a:gs pos="41000">
                  <a:srgbClr val="9437FF"/>
                </a:gs>
                <a:gs pos="60000">
                  <a:schemeClr val="accent4"/>
                </a:gs>
                <a:gs pos="100000">
                  <a:srgbClr val="FFC000"/>
                </a:gs>
              </a:gsLst>
              <a:lin ang="0" scaled="0"/>
            </a:gradFill>
            <a:ln cap="flat" cmpd="sng" w="1270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47" name="Google Shape;547;p21"/>
            <p:cNvSpPr/>
            <p:nvPr/>
          </p:nvSpPr>
          <p:spPr>
            <a:xfrm>
              <a:off x="7268220" y="3809900"/>
              <a:ext cx="216000" cy="216000"/>
            </a:xfrm>
            <a:prstGeom prst="rect">
              <a:avLst/>
            </a:prstGeom>
            <a:solidFill>
              <a:srgbClr val="FFC0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48" name="Google Shape;548;p21"/>
            <p:cNvSpPr/>
            <p:nvPr/>
          </p:nvSpPr>
          <p:spPr>
            <a:xfrm>
              <a:off x="7509592" y="3719308"/>
              <a:ext cx="151661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Aerosol</a:t>
              </a:r>
              <a:endParaRPr/>
            </a:p>
          </p:txBody>
        </p:sp>
        <p:sp>
          <p:nvSpPr>
            <p:cNvPr id="549" name="Google Shape;549;p21"/>
            <p:cNvSpPr txBox="1"/>
            <p:nvPr/>
          </p:nvSpPr>
          <p:spPr>
            <a:xfrm>
              <a:off x="6528645" y="1691517"/>
              <a:ext cx="141096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56FF"/>
                  </a:solidFill>
                  <a:latin typeface="Arial"/>
                  <a:ea typeface="Arial"/>
                  <a:cs typeface="Arial"/>
                  <a:sym typeface="Arial"/>
                </a:rPr>
                <a:t>SCIAMACHY</a:t>
              </a:r>
              <a:r>
                <a:rPr lang="en-US" sz="1000">
                  <a:solidFill>
                    <a:srgbClr val="0056FF"/>
                  </a:solidFill>
                  <a:latin typeface="Arial"/>
                  <a:ea typeface="Arial"/>
                  <a:cs typeface="Arial"/>
                  <a:sym typeface="Arial"/>
                </a:rPr>
                <a:t>(3)</a:t>
              </a:r>
              <a:endParaRPr sz="1400">
                <a:solidFill>
                  <a:srgbClr val="0056FF"/>
                </a:solidFill>
                <a:latin typeface="Arial"/>
                <a:ea typeface="Arial"/>
                <a:cs typeface="Arial"/>
                <a:sym typeface="Arial"/>
              </a:endParaRPr>
            </a:p>
          </p:txBody>
        </p:sp>
        <p:sp>
          <p:nvSpPr>
            <p:cNvPr id="550" name="Google Shape;550;p21"/>
            <p:cNvSpPr txBox="1"/>
            <p:nvPr/>
          </p:nvSpPr>
          <p:spPr>
            <a:xfrm>
              <a:off x="5565140" y="2809442"/>
              <a:ext cx="103265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Arial"/>
                  <a:ea typeface="Arial"/>
                  <a:cs typeface="Arial"/>
                  <a:sym typeface="Arial"/>
                </a:rPr>
                <a:t>MOPITT</a:t>
              </a:r>
              <a:r>
                <a:rPr lang="en-US" sz="1000">
                  <a:solidFill>
                    <a:srgbClr val="000000"/>
                  </a:solidFill>
                  <a:latin typeface="Arial"/>
                  <a:ea typeface="Arial"/>
                  <a:cs typeface="Arial"/>
                  <a:sym typeface="Arial"/>
                </a:rPr>
                <a:t>(5)</a:t>
              </a:r>
              <a:endParaRPr sz="1400">
                <a:solidFill>
                  <a:srgbClr val="000000"/>
                </a:solidFill>
                <a:latin typeface="Arial"/>
                <a:ea typeface="Arial"/>
                <a:cs typeface="Arial"/>
                <a:sym typeface="Arial"/>
              </a:endParaRPr>
            </a:p>
          </p:txBody>
        </p:sp>
        <p:sp>
          <p:nvSpPr>
            <p:cNvPr id="551" name="Google Shape;551;p21"/>
            <p:cNvSpPr txBox="1"/>
            <p:nvPr/>
          </p:nvSpPr>
          <p:spPr>
            <a:xfrm>
              <a:off x="3818747" y="2689176"/>
              <a:ext cx="805029"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Arial"/>
                  <a:ea typeface="Arial"/>
                  <a:cs typeface="Arial"/>
                  <a:sym typeface="Arial"/>
                </a:rPr>
                <a:t>MISR</a:t>
              </a:r>
              <a:r>
                <a:rPr lang="en-US" sz="1000">
                  <a:solidFill>
                    <a:srgbClr val="000000"/>
                  </a:solidFill>
                  <a:latin typeface="Arial"/>
                  <a:ea typeface="Arial"/>
                  <a:cs typeface="Arial"/>
                  <a:sym typeface="Arial"/>
                </a:rPr>
                <a:t>(9)</a:t>
              </a:r>
              <a:endParaRPr sz="1400">
                <a:solidFill>
                  <a:srgbClr val="000000"/>
                </a:solidFill>
                <a:latin typeface="Arial"/>
                <a:ea typeface="Arial"/>
                <a:cs typeface="Arial"/>
                <a:sym typeface="Arial"/>
              </a:endParaRPr>
            </a:p>
          </p:txBody>
        </p:sp>
        <p:sp>
          <p:nvSpPr>
            <p:cNvPr id="552" name="Google Shape;552;p21"/>
            <p:cNvSpPr/>
            <p:nvPr/>
          </p:nvSpPr>
          <p:spPr>
            <a:xfrm>
              <a:off x="4795268" y="2636928"/>
              <a:ext cx="216000" cy="216000"/>
            </a:xfrm>
            <a:prstGeom prst="ellipse">
              <a:avLst/>
            </a:prstGeom>
            <a:solidFill>
              <a:srgbClr val="FF0000"/>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53" name="Google Shape;553;p21"/>
            <p:cNvSpPr txBox="1"/>
            <p:nvPr/>
          </p:nvSpPr>
          <p:spPr>
            <a:xfrm>
              <a:off x="4464085" y="2780929"/>
              <a:ext cx="77457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Arial"/>
                  <a:ea typeface="Arial"/>
                  <a:cs typeface="Arial"/>
                  <a:sym typeface="Arial"/>
                </a:rPr>
                <a:t>TES</a:t>
              </a:r>
              <a:r>
                <a:rPr lang="en-US" sz="1000">
                  <a:solidFill>
                    <a:srgbClr val="000000"/>
                  </a:solidFill>
                  <a:latin typeface="Arial"/>
                  <a:ea typeface="Arial"/>
                  <a:cs typeface="Arial"/>
                  <a:sym typeface="Arial"/>
                </a:rPr>
                <a:t>(16)</a:t>
              </a:r>
              <a:endParaRPr sz="1400">
                <a:solidFill>
                  <a:srgbClr val="000000"/>
                </a:solidFill>
                <a:latin typeface="Arial"/>
                <a:ea typeface="Arial"/>
                <a:cs typeface="Arial"/>
                <a:sym typeface="Arial"/>
              </a:endParaRPr>
            </a:p>
          </p:txBody>
        </p:sp>
        <p:sp>
          <p:nvSpPr>
            <p:cNvPr id="554" name="Google Shape;554;p21"/>
            <p:cNvSpPr/>
            <p:nvPr/>
          </p:nvSpPr>
          <p:spPr>
            <a:xfrm>
              <a:off x="4191611" y="2296780"/>
              <a:ext cx="216000" cy="216000"/>
            </a:xfrm>
            <a:prstGeom prst="rect">
              <a:avLst/>
            </a:prstGeom>
            <a:solidFill>
              <a:srgbClr val="FFC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000">
                <a:solidFill>
                  <a:srgbClr val="00B050"/>
                </a:solidFill>
                <a:latin typeface="Arial"/>
                <a:ea typeface="Arial"/>
                <a:cs typeface="Arial"/>
                <a:sym typeface="Arial"/>
              </a:endParaRPr>
            </a:p>
          </p:txBody>
        </p:sp>
        <p:sp>
          <p:nvSpPr>
            <p:cNvPr id="555" name="Google Shape;555;p21"/>
            <p:cNvSpPr/>
            <p:nvPr/>
          </p:nvSpPr>
          <p:spPr>
            <a:xfrm>
              <a:off x="3416006" y="2296780"/>
              <a:ext cx="216000" cy="216000"/>
            </a:xfrm>
            <a:prstGeom prst="rect">
              <a:avLst/>
            </a:prstGeom>
            <a:solidFill>
              <a:srgbClr val="FFC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000">
                <a:solidFill>
                  <a:srgbClr val="00B050"/>
                </a:solidFill>
                <a:latin typeface="Arial"/>
                <a:ea typeface="Arial"/>
                <a:cs typeface="Arial"/>
                <a:sym typeface="Arial"/>
              </a:endParaRPr>
            </a:p>
          </p:txBody>
        </p:sp>
        <p:sp>
          <p:nvSpPr>
            <p:cNvPr id="556" name="Google Shape;556;p21"/>
            <p:cNvSpPr txBox="1"/>
            <p:nvPr/>
          </p:nvSpPr>
          <p:spPr>
            <a:xfrm>
              <a:off x="3384423" y="1668316"/>
              <a:ext cx="76495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Arial"/>
                  <a:ea typeface="Arial"/>
                  <a:cs typeface="Arial"/>
                  <a:sym typeface="Arial"/>
                </a:rPr>
                <a:t>SGLI</a:t>
              </a:r>
              <a:r>
                <a:rPr lang="en-US" sz="1050">
                  <a:solidFill>
                    <a:srgbClr val="000000"/>
                  </a:solidFill>
                  <a:latin typeface="Arial"/>
                  <a:ea typeface="Arial"/>
                  <a:cs typeface="Arial"/>
                  <a:sym typeface="Arial"/>
                </a:rPr>
                <a:t>(3)</a:t>
              </a:r>
              <a:endParaRPr sz="1400">
                <a:solidFill>
                  <a:srgbClr val="000000"/>
                </a:solidFill>
                <a:latin typeface="Arial"/>
                <a:ea typeface="Arial"/>
                <a:cs typeface="Arial"/>
                <a:sym typeface="Arial"/>
              </a:endParaRPr>
            </a:p>
          </p:txBody>
        </p:sp>
        <p:sp>
          <p:nvSpPr>
            <p:cNvPr id="557" name="Google Shape;557;p21"/>
            <p:cNvSpPr/>
            <p:nvPr/>
          </p:nvSpPr>
          <p:spPr>
            <a:xfrm>
              <a:off x="4393504" y="4097880"/>
              <a:ext cx="216000" cy="216000"/>
            </a:xfrm>
            <a:prstGeom prst="rect">
              <a:avLst/>
            </a:prstGeom>
            <a:solidFill>
              <a:srgbClr val="7F7F7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58" name="Google Shape;558;p21"/>
            <p:cNvSpPr txBox="1"/>
            <p:nvPr/>
          </p:nvSpPr>
          <p:spPr>
            <a:xfrm>
              <a:off x="4206118" y="4581128"/>
              <a:ext cx="173957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Arial"/>
                  <a:ea typeface="Arial"/>
                  <a:cs typeface="Arial"/>
                  <a:sym typeface="Arial"/>
                </a:rPr>
                <a:t>MTSAT</a:t>
              </a:r>
              <a:endParaRPr/>
            </a:p>
            <a:p>
              <a:pPr indent="0" lvl="0" marL="0" marR="0" rtl="0" algn="l">
                <a:spcBef>
                  <a:spcPts val="0"/>
                </a:spcBef>
                <a:spcAft>
                  <a:spcPts val="0"/>
                </a:spcAft>
                <a:buNone/>
              </a:pPr>
              <a:r>
                <a:rPr lang="en-US" sz="1400">
                  <a:solidFill>
                    <a:srgbClr val="000000"/>
                  </a:solidFill>
                  <a:latin typeface="Arial"/>
                  <a:ea typeface="Arial"/>
                  <a:cs typeface="Arial"/>
                  <a:sym typeface="Arial"/>
                </a:rPr>
                <a:t>GOES-8 (IMAGER)</a:t>
              </a:r>
              <a:endParaRPr/>
            </a:p>
          </p:txBody>
        </p:sp>
        <p:sp>
          <p:nvSpPr>
            <p:cNvPr id="559" name="Google Shape;559;p21"/>
            <p:cNvSpPr txBox="1"/>
            <p:nvPr/>
          </p:nvSpPr>
          <p:spPr>
            <a:xfrm>
              <a:off x="5674240" y="1851922"/>
              <a:ext cx="66075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Arial"/>
                  <a:ea typeface="Arial"/>
                  <a:cs typeface="Arial"/>
                  <a:sym typeface="Arial"/>
                </a:rPr>
                <a:t>EMI</a:t>
              </a:r>
              <a:r>
                <a:rPr lang="en-US" sz="1000">
                  <a:solidFill>
                    <a:srgbClr val="000000"/>
                  </a:solidFill>
                  <a:latin typeface="Arial"/>
                  <a:ea typeface="Arial"/>
                  <a:cs typeface="Arial"/>
                  <a:sym typeface="Arial"/>
                </a:rPr>
                <a:t>(1)</a:t>
              </a:r>
              <a:endParaRPr sz="1400">
                <a:solidFill>
                  <a:srgbClr val="000000"/>
                </a:solidFill>
                <a:latin typeface="Arial"/>
                <a:ea typeface="Arial"/>
                <a:cs typeface="Arial"/>
                <a:sym typeface="Arial"/>
              </a:endParaRPr>
            </a:p>
          </p:txBody>
        </p:sp>
        <p:sp>
          <p:nvSpPr>
            <p:cNvPr id="560" name="Google Shape;560;p21"/>
            <p:cNvSpPr/>
            <p:nvPr/>
          </p:nvSpPr>
          <p:spPr>
            <a:xfrm>
              <a:off x="5821913" y="2281200"/>
              <a:ext cx="216000" cy="216000"/>
            </a:xfrm>
            <a:prstGeom prst="rect">
              <a:avLst/>
            </a:prstGeom>
            <a:solidFill>
              <a:srgbClr val="FFC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61" name="Google Shape;561;p21"/>
            <p:cNvSpPr/>
            <p:nvPr/>
          </p:nvSpPr>
          <p:spPr>
            <a:xfrm>
              <a:off x="5821194" y="2233133"/>
              <a:ext cx="216000" cy="216000"/>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000">
                <a:solidFill>
                  <a:schemeClr val="dk1"/>
                </a:solidFill>
                <a:latin typeface="Arial"/>
                <a:ea typeface="Arial"/>
                <a:cs typeface="Arial"/>
                <a:sym typeface="Arial"/>
              </a:endParaRPr>
            </a:p>
          </p:txBody>
        </p:sp>
        <p:cxnSp>
          <p:nvCxnSpPr>
            <p:cNvPr id="562" name="Google Shape;562;p21"/>
            <p:cNvCxnSpPr/>
            <p:nvPr/>
          </p:nvCxnSpPr>
          <p:spPr>
            <a:xfrm>
              <a:off x="3358375" y="1723614"/>
              <a:ext cx="0" cy="509520"/>
            </a:xfrm>
            <a:prstGeom prst="straightConnector1">
              <a:avLst/>
            </a:prstGeom>
            <a:noFill/>
            <a:ln cap="flat" cmpd="sng" w="9525">
              <a:solidFill>
                <a:schemeClr val="dk1"/>
              </a:solidFill>
              <a:prstDash val="solid"/>
              <a:miter lim="800000"/>
              <a:headEnd len="sm" w="sm" type="none"/>
              <a:tailEnd len="med" w="med" type="triangle"/>
            </a:ln>
          </p:spPr>
        </p:cxnSp>
        <p:cxnSp>
          <p:nvCxnSpPr>
            <p:cNvPr id="563" name="Google Shape;563;p21"/>
            <p:cNvCxnSpPr/>
            <p:nvPr/>
          </p:nvCxnSpPr>
          <p:spPr>
            <a:xfrm rot="10800000">
              <a:off x="4365017" y="2527962"/>
              <a:ext cx="0" cy="216647"/>
            </a:xfrm>
            <a:prstGeom prst="straightConnector1">
              <a:avLst/>
            </a:prstGeom>
            <a:noFill/>
            <a:ln cap="flat" cmpd="sng" w="9525">
              <a:solidFill>
                <a:schemeClr val="dk1"/>
              </a:solidFill>
              <a:prstDash val="solid"/>
              <a:miter lim="800000"/>
              <a:headEnd len="sm" w="sm" type="none"/>
              <a:tailEnd len="med" w="med" type="triangle"/>
            </a:ln>
          </p:spPr>
        </p:cxnSp>
        <p:cxnSp>
          <p:nvCxnSpPr>
            <p:cNvPr id="564" name="Google Shape;564;p21"/>
            <p:cNvCxnSpPr/>
            <p:nvPr/>
          </p:nvCxnSpPr>
          <p:spPr>
            <a:xfrm rot="10800000">
              <a:off x="5540888" y="2541245"/>
              <a:ext cx="0" cy="576000"/>
            </a:xfrm>
            <a:prstGeom prst="straightConnector1">
              <a:avLst/>
            </a:prstGeom>
            <a:noFill/>
            <a:ln cap="flat" cmpd="sng" w="9525">
              <a:solidFill>
                <a:schemeClr val="dk1"/>
              </a:solidFill>
              <a:prstDash val="solid"/>
              <a:miter lim="800000"/>
              <a:headEnd len="sm" w="sm" type="none"/>
              <a:tailEnd len="med" w="med" type="triangle"/>
            </a:ln>
          </p:spPr>
        </p:cxnSp>
        <p:cxnSp>
          <p:nvCxnSpPr>
            <p:cNvPr id="565" name="Google Shape;565;p21"/>
            <p:cNvCxnSpPr/>
            <p:nvPr/>
          </p:nvCxnSpPr>
          <p:spPr>
            <a:xfrm>
              <a:off x="4623270" y="1431662"/>
              <a:ext cx="0" cy="773202"/>
            </a:xfrm>
            <a:prstGeom prst="straightConnector1">
              <a:avLst/>
            </a:prstGeom>
            <a:noFill/>
            <a:ln cap="flat" cmpd="sng" w="9525">
              <a:solidFill>
                <a:schemeClr val="dk1"/>
              </a:solidFill>
              <a:prstDash val="solid"/>
              <a:miter lim="800000"/>
              <a:headEnd len="sm" w="sm" type="none"/>
              <a:tailEnd len="med" w="med" type="triangle"/>
            </a:ln>
          </p:spPr>
        </p:cxnSp>
        <p:cxnSp>
          <p:nvCxnSpPr>
            <p:cNvPr id="566" name="Google Shape;566;p21"/>
            <p:cNvCxnSpPr/>
            <p:nvPr/>
          </p:nvCxnSpPr>
          <p:spPr>
            <a:xfrm rot="10800000">
              <a:off x="3359349" y="2611927"/>
              <a:ext cx="0" cy="132682"/>
            </a:xfrm>
            <a:prstGeom prst="straightConnector1">
              <a:avLst/>
            </a:prstGeom>
            <a:noFill/>
            <a:ln cap="flat" cmpd="sng" w="9525">
              <a:solidFill>
                <a:schemeClr val="dk1"/>
              </a:solidFill>
              <a:prstDash val="solid"/>
              <a:miter lim="800000"/>
              <a:headEnd len="sm" w="sm" type="none"/>
              <a:tailEnd len="med" w="med" type="triangle"/>
            </a:ln>
          </p:spPr>
        </p:cxnSp>
        <p:cxnSp>
          <p:nvCxnSpPr>
            <p:cNvPr id="567" name="Google Shape;567;p21"/>
            <p:cNvCxnSpPr/>
            <p:nvPr/>
          </p:nvCxnSpPr>
          <p:spPr>
            <a:xfrm>
              <a:off x="5749187" y="1364934"/>
              <a:ext cx="0" cy="839930"/>
            </a:xfrm>
            <a:prstGeom prst="straightConnector1">
              <a:avLst/>
            </a:prstGeom>
            <a:noFill/>
            <a:ln cap="flat" cmpd="sng" w="9525">
              <a:solidFill>
                <a:schemeClr val="dk1"/>
              </a:solidFill>
              <a:prstDash val="solid"/>
              <a:miter lim="800000"/>
              <a:headEnd len="sm" w="sm" type="none"/>
              <a:tailEnd len="med" w="med" type="triangle"/>
            </a:ln>
          </p:spPr>
        </p:cxnSp>
        <p:sp>
          <p:nvSpPr>
            <p:cNvPr id="568" name="Google Shape;568;p21"/>
            <p:cNvSpPr/>
            <p:nvPr/>
          </p:nvSpPr>
          <p:spPr>
            <a:xfrm>
              <a:off x="6244478" y="2233133"/>
              <a:ext cx="216000" cy="216000"/>
            </a:xfrm>
            <a:prstGeom prst="ellipse">
              <a:avLst/>
            </a:prstGeom>
            <a:solidFill>
              <a:srgbClr val="9437FF"/>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000">
                <a:solidFill>
                  <a:srgbClr val="00B050"/>
                </a:solidFill>
                <a:latin typeface="Arial"/>
                <a:ea typeface="Arial"/>
                <a:cs typeface="Arial"/>
                <a:sym typeface="Arial"/>
              </a:endParaRPr>
            </a:p>
          </p:txBody>
        </p:sp>
        <p:sp>
          <p:nvSpPr>
            <p:cNvPr id="569" name="Google Shape;569;p21"/>
            <p:cNvSpPr txBox="1"/>
            <p:nvPr/>
          </p:nvSpPr>
          <p:spPr>
            <a:xfrm>
              <a:off x="6177727" y="2575105"/>
              <a:ext cx="87395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Arial"/>
                  <a:ea typeface="Arial"/>
                  <a:cs typeface="Arial"/>
                  <a:sym typeface="Arial"/>
                </a:rPr>
                <a:t>TOMS</a:t>
              </a:r>
              <a:r>
                <a:rPr lang="en-US" sz="1000">
                  <a:solidFill>
                    <a:srgbClr val="000000"/>
                  </a:solidFill>
                  <a:latin typeface="Arial"/>
                  <a:ea typeface="Arial"/>
                  <a:cs typeface="Arial"/>
                  <a:sym typeface="Arial"/>
                </a:rPr>
                <a:t>(1)</a:t>
              </a:r>
              <a:endParaRPr sz="1400">
                <a:solidFill>
                  <a:srgbClr val="000000"/>
                </a:solidFill>
                <a:latin typeface="Arial"/>
                <a:ea typeface="Arial"/>
                <a:cs typeface="Arial"/>
                <a:sym typeface="Arial"/>
              </a:endParaRPr>
            </a:p>
          </p:txBody>
        </p:sp>
        <p:cxnSp>
          <p:nvCxnSpPr>
            <p:cNvPr id="570" name="Google Shape;570;p21"/>
            <p:cNvCxnSpPr/>
            <p:nvPr/>
          </p:nvCxnSpPr>
          <p:spPr>
            <a:xfrm rot="10800000">
              <a:off x="6352478" y="2473511"/>
              <a:ext cx="0" cy="144000"/>
            </a:xfrm>
            <a:prstGeom prst="straightConnector1">
              <a:avLst/>
            </a:prstGeom>
            <a:noFill/>
            <a:ln cap="flat" cmpd="sng" w="9525">
              <a:solidFill>
                <a:schemeClr val="dk1"/>
              </a:solidFill>
              <a:prstDash val="solid"/>
              <a:miter lim="800000"/>
              <a:headEnd len="sm" w="sm" type="none"/>
              <a:tailEnd len="med" w="med" type="triangle"/>
            </a:ln>
          </p:spPr>
        </p:cxnSp>
        <p:sp>
          <p:nvSpPr>
            <p:cNvPr id="571" name="Google Shape;571;p21"/>
            <p:cNvSpPr txBox="1"/>
            <p:nvPr/>
          </p:nvSpPr>
          <p:spPr>
            <a:xfrm>
              <a:off x="4995714" y="3027669"/>
              <a:ext cx="524503" cy="46935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Arial"/>
                  <a:ea typeface="Arial"/>
                  <a:cs typeface="Arial"/>
                  <a:sym typeface="Arial"/>
                </a:rPr>
                <a:t>IASI</a:t>
              </a:r>
              <a:br>
                <a:rPr lang="en-US" sz="1400">
                  <a:solidFill>
                    <a:srgbClr val="000000"/>
                  </a:solidFill>
                  <a:latin typeface="Arial"/>
                  <a:ea typeface="Arial"/>
                  <a:cs typeface="Arial"/>
                  <a:sym typeface="Arial"/>
                </a:rPr>
              </a:br>
              <a:r>
                <a:rPr lang="en-US" sz="1000">
                  <a:solidFill>
                    <a:srgbClr val="000000"/>
                  </a:solidFill>
                  <a:latin typeface="Arial"/>
                  <a:ea typeface="Arial"/>
                  <a:cs typeface="Arial"/>
                  <a:sym typeface="Arial"/>
                </a:rPr>
                <a:t>(1)</a:t>
              </a:r>
              <a:endParaRPr sz="1400">
                <a:solidFill>
                  <a:srgbClr val="000000"/>
                </a:solidFill>
                <a:latin typeface="Arial"/>
                <a:ea typeface="Arial"/>
                <a:cs typeface="Arial"/>
                <a:sym typeface="Arial"/>
              </a:endParaRPr>
            </a:p>
          </p:txBody>
        </p:sp>
        <p:cxnSp>
          <p:nvCxnSpPr>
            <p:cNvPr id="572" name="Google Shape;572;p21"/>
            <p:cNvCxnSpPr/>
            <p:nvPr/>
          </p:nvCxnSpPr>
          <p:spPr>
            <a:xfrm>
              <a:off x="4292780" y="3222849"/>
              <a:ext cx="0" cy="293285"/>
            </a:xfrm>
            <a:prstGeom prst="straightConnector1">
              <a:avLst/>
            </a:prstGeom>
            <a:noFill/>
            <a:ln cap="flat" cmpd="sng" w="9525">
              <a:solidFill>
                <a:schemeClr val="dk1"/>
              </a:solidFill>
              <a:prstDash val="solid"/>
              <a:miter lim="800000"/>
              <a:headEnd len="sm" w="sm" type="none"/>
              <a:tailEnd len="med" w="med" type="triangle"/>
            </a:ln>
          </p:spPr>
        </p:cxnSp>
        <p:cxnSp>
          <p:nvCxnSpPr>
            <p:cNvPr id="573" name="Google Shape;573;p21"/>
            <p:cNvCxnSpPr/>
            <p:nvPr/>
          </p:nvCxnSpPr>
          <p:spPr>
            <a:xfrm rot="10800000">
              <a:off x="3270013" y="3573016"/>
              <a:ext cx="228820" cy="438"/>
            </a:xfrm>
            <a:prstGeom prst="straightConnector1">
              <a:avLst/>
            </a:prstGeom>
            <a:noFill/>
            <a:ln cap="flat" cmpd="sng" w="9525">
              <a:solidFill>
                <a:schemeClr val="dk1"/>
              </a:solidFill>
              <a:prstDash val="solid"/>
              <a:miter lim="800000"/>
              <a:headEnd len="med" w="med" type="triangle"/>
              <a:tailEnd len="sm" w="sm" type="none"/>
            </a:ln>
          </p:spPr>
        </p:cxnSp>
        <p:cxnSp>
          <p:nvCxnSpPr>
            <p:cNvPr id="574" name="Google Shape;574;p21"/>
            <p:cNvCxnSpPr/>
            <p:nvPr/>
          </p:nvCxnSpPr>
          <p:spPr>
            <a:xfrm rot="10800000">
              <a:off x="3422413" y="4508682"/>
              <a:ext cx="228820" cy="438"/>
            </a:xfrm>
            <a:prstGeom prst="straightConnector1">
              <a:avLst/>
            </a:prstGeom>
            <a:noFill/>
            <a:ln cap="flat" cmpd="sng" w="9525">
              <a:solidFill>
                <a:schemeClr val="dk1"/>
              </a:solidFill>
              <a:prstDash val="solid"/>
              <a:miter lim="800000"/>
              <a:headEnd len="med" w="med" type="triangle"/>
              <a:tailEnd len="sm" w="sm" type="none"/>
            </a:ln>
          </p:spPr>
        </p:cxnSp>
        <p:sp>
          <p:nvSpPr>
            <p:cNvPr id="575" name="Google Shape;575;p21"/>
            <p:cNvSpPr/>
            <p:nvPr/>
          </p:nvSpPr>
          <p:spPr>
            <a:xfrm>
              <a:off x="3702085" y="4437112"/>
              <a:ext cx="216000" cy="216000"/>
            </a:xfrm>
            <a:prstGeom prst="rect">
              <a:avLst/>
            </a:prstGeom>
            <a:solidFill>
              <a:srgbClr val="FFC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76" name="Google Shape;576;p21"/>
            <p:cNvSpPr/>
            <p:nvPr/>
          </p:nvSpPr>
          <p:spPr>
            <a:xfrm>
              <a:off x="7514039" y="4836244"/>
              <a:ext cx="1876655" cy="885114"/>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lang="en-US" sz="1600">
                  <a:solidFill>
                    <a:srgbClr val="9437FF"/>
                  </a:solidFill>
                  <a:latin typeface="Calibri"/>
                  <a:ea typeface="Calibri"/>
                  <a:cs typeface="Calibri"/>
                  <a:sym typeface="Calibri"/>
                </a:rPr>
                <a:t>Purple : UV-Vis</a:t>
              </a:r>
              <a:endParaRPr/>
            </a:p>
            <a:p>
              <a:pPr indent="0" lvl="0" marL="0" marR="0" rtl="0" algn="l">
                <a:lnSpc>
                  <a:spcPct val="80000"/>
                </a:lnSpc>
                <a:spcBef>
                  <a:spcPts val="0"/>
                </a:spcBef>
                <a:spcAft>
                  <a:spcPts val="0"/>
                </a:spcAft>
                <a:buNone/>
              </a:pPr>
              <a:r>
                <a:rPr b="1" lang="en-US" sz="1600">
                  <a:solidFill>
                    <a:srgbClr val="FFC000"/>
                  </a:solidFill>
                  <a:latin typeface="Calibri"/>
                  <a:ea typeface="Calibri"/>
                  <a:cs typeface="Calibri"/>
                  <a:sym typeface="Calibri"/>
                </a:rPr>
                <a:t>Yellow : Vis/NIR</a:t>
              </a:r>
              <a:endParaRPr b="1" sz="1600">
                <a:solidFill>
                  <a:srgbClr val="9437FF"/>
                </a:solidFill>
                <a:latin typeface="Calibri"/>
                <a:ea typeface="Calibri"/>
                <a:cs typeface="Calibri"/>
                <a:sym typeface="Calibri"/>
              </a:endParaRPr>
            </a:p>
            <a:p>
              <a:pPr indent="0" lvl="0" marL="0" marR="0" rtl="0" algn="l">
                <a:lnSpc>
                  <a:spcPct val="80000"/>
                </a:lnSpc>
                <a:spcBef>
                  <a:spcPts val="0"/>
                </a:spcBef>
                <a:spcAft>
                  <a:spcPts val="0"/>
                </a:spcAft>
                <a:buNone/>
              </a:pPr>
              <a:r>
                <a:rPr b="1" lang="en-US" sz="1600">
                  <a:solidFill>
                    <a:srgbClr val="FF0000"/>
                  </a:solidFill>
                  <a:latin typeface="Calibri"/>
                  <a:ea typeface="Calibri"/>
                  <a:cs typeface="Calibri"/>
                  <a:sym typeface="Calibri"/>
                </a:rPr>
                <a:t>Red : IR</a:t>
              </a:r>
              <a:endParaRPr/>
            </a:p>
            <a:p>
              <a:pPr indent="0" lvl="0" marL="0" marR="0" rtl="0" algn="l">
                <a:lnSpc>
                  <a:spcPct val="80000"/>
                </a:lnSpc>
                <a:spcBef>
                  <a:spcPts val="0"/>
                </a:spcBef>
                <a:spcAft>
                  <a:spcPts val="0"/>
                </a:spcAft>
                <a:buNone/>
              </a:pPr>
              <a:r>
                <a:rPr b="1" lang="en-US" sz="1600">
                  <a:solidFill>
                    <a:schemeClr val="dk1"/>
                  </a:solidFill>
                  <a:latin typeface="Calibri"/>
                  <a:ea typeface="Calibri"/>
                  <a:cs typeface="Calibri"/>
                  <a:sym typeface="Calibri"/>
                </a:rPr>
                <a:t>White : UV-IR</a:t>
              </a:r>
              <a:endParaRPr/>
            </a:p>
          </p:txBody>
        </p:sp>
        <p:cxnSp>
          <p:nvCxnSpPr>
            <p:cNvPr id="577" name="Google Shape;577;p21"/>
            <p:cNvCxnSpPr/>
            <p:nvPr/>
          </p:nvCxnSpPr>
          <p:spPr>
            <a:xfrm rot="10800000">
              <a:off x="5103228" y="3617731"/>
              <a:ext cx="548687" cy="0"/>
            </a:xfrm>
            <a:prstGeom prst="straightConnector1">
              <a:avLst/>
            </a:prstGeom>
            <a:noFill/>
            <a:ln cap="flat" cmpd="sng" w="9525">
              <a:solidFill>
                <a:schemeClr val="dk1"/>
              </a:solidFill>
              <a:prstDash val="solid"/>
              <a:miter lim="800000"/>
              <a:headEnd len="sm" w="sm" type="none"/>
              <a:tailEnd len="med" w="med" type="triangle"/>
            </a:ln>
          </p:spPr>
        </p:cxnSp>
        <p:sp>
          <p:nvSpPr>
            <p:cNvPr id="578" name="Google Shape;578;p21"/>
            <p:cNvSpPr/>
            <p:nvPr/>
          </p:nvSpPr>
          <p:spPr>
            <a:xfrm>
              <a:off x="5142245" y="3933056"/>
              <a:ext cx="216000" cy="216000"/>
            </a:xfrm>
            <a:prstGeom prst="rect">
              <a:avLst/>
            </a:prstGeom>
            <a:solidFill>
              <a:srgbClr val="7F7F7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cxnSp>
          <p:nvCxnSpPr>
            <p:cNvPr id="579" name="Google Shape;579;p21"/>
            <p:cNvCxnSpPr/>
            <p:nvPr/>
          </p:nvCxnSpPr>
          <p:spPr>
            <a:xfrm rot="10800000">
              <a:off x="4494151" y="4321527"/>
              <a:ext cx="959" cy="269126"/>
            </a:xfrm>
            <a:prstGeom prst="straightConnector1">
              <a:avLst/>
            </a:prstGeom>
            <a:noFill/>
            <a:ln cap="flat" cmpd="sng" w="9525">
              <a:solidFill>
                <a:schemeClr val="dk1"/>
              </a:solidFill>
              <a:prstDash val="solid"/>
              <a:miter lim="800000"/>
              <a:headEnd len="sm" w="sm" type="none"/>
              <a:tailEnd len="med" w="med" type="triangle"/>
            </a:ln>
          </p:spPr>
        </p:cxnSp>
        <p:cxnSp>
          <p:nvCxnSpPr>
            <p:cNvPr id="580" name="Google Shape;580;p21"/>
            <p:cNvCxnSpPr/>
            <p:nvPr/>
          </p:nvCxnSpPr>
          <p:spPr>
            <a:xfrm rot="10800000">
              <a:off x="5368957" y="4031776"/>
              <a:ext cx="349329" cy="0"/>
            </a:xfrm>
            <a:prstGeom prst="straightConnector1">
              <a:avLst/>
            </a:prstGeom>
            <a:noFill/>
            <a:ln cap="flat" cmpd="sng" w="9525">
              <a:solidFill>
                <a:schemeClr val="dk1"/>
              </a:solidFill>
              <a:prstDash val="solid"/>
              <a:miter lim="800000"/>
              <a:headEnd len="sm" w="sm" type="none"/>
              <a:tailEnd len="med" w="med" type="triangle"/>
            </a:ln>
          </p:spPr>
        </p:cxnSp>
        <p:sp>
          <p:nvSpPr>
            <p:cNvPr id="581" name="Google Shape;581;p21"/>
            <p:cNvSpPr txBox="1"/>
            <p:nvPr/>
          </p:nvSpPr>
          <p:spPr>
            <a:xfrm>
              <a:off x="5677969" y="3770437"/>
              <a:ext cx="101181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Arial"/>
                  <a:ea typeface="Arial"/>
                  <a:cs typeface="Arial"/>
                  <a:sym typeface="Arial"/>
                </a:rPr>
                <a:t>INSAT-3D</a:t>
              </a:r>
              <a:endParaRPr/>
            </a:p>
            <a:p>
              <a:pPr indent="0" lvl="0" marL="0" marR="0" rtl="0" algn="l">
                <a:spcBef>
                  <a:spcPts val="0"/>
                </a:spcBef>
                <a:spcAft>
                  <a:spcPts val="0"/>
                </a:spcAft>
                <a:buNone/>
              </a:pPr>
              <a:r>
                <a:rPr lang="en-US" sz="1400">
                  <a:solidFill>
                    <a:srgbClr val="000000"/>
                  </a:solidFill>
                  <a:latin typeface="Arial"/>
                  <a:ea typeface="Arial"/>
                  <a:cs typeface="Arial"/>
                  <a:sym typeface="Arial"/>
                </a:rPr>
                <a:t>(IMAGER)</a:t>
              </a:r>
              <a:endParaRPr/>
            </a:p>
          </p:txBody>
        </p:sp>
        <p:cxnSp>
          <p:nvCxnSpPr>
            <p:cNvPr id="582" name="Google Shape;582;p21"/>
            <p:cNvCxnSpPr/>
            <p:nvPr/>
          </p:nvCxnSpPr>
          <p:spPr>
            <a:xfrm>
              <a:off x="3416006" y="4321980"/>
              <a:ext cx="265272" cy="0"/>
            </a:xfrm>
            <a:prstGeom prst="straightConnector1">
              <a:avLst/>
            </a:prstGeom>
            <a:noFill/>
            <a:ln cap="flat" cmpd="sng" w="9525">
              <a:solidFill>
                <a:schemeClr val="dk1"/>
              </a:solidFill>
              <a:prstDash val="solid"/>
              <a:miter lim="800000"/>
              <a:headEnd len="sm" w="sm" type="none"/>
              <a:tailEnd len="med" w="med" type="triangle"/>
            </a:ln>
          </p:spPr>
        </p:cxnSp>
        <p:sp>
          <p:nvSpPr>
            <p:cNvPr id="583" name="Google Shape;583;p21"/>
            <p:cNvSpPr txBox="1"/>
            <p:nvPr/>
          </p:nvSpPr>
          <p:spPr>
            <a:xfrm>
              <a:off x="2881548" y="4190174"/>
              <a:ext cx="623889"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Arial"/>
                  <a:ea typeface="Arial"/>
                  <a:cs typeface="Arial"/>
                  <a:sym typeface="Arial"/>
                </a:rPr>
                <a:t>AGRI</a:t>
              </a:r>
              <a:endParaRPr/>
            </a:p>
          </p:txBody>
        </p:sp>
        <p:sp>
          <p:nvSpPr>
            <p:cNvPr id="584" name="Google Shape;584;p21"/>
            <p:cNvSpPr/>
            <p:nvPr/>
          </p:nvSpPr>
          <p:spPr>
            <a:xfrm>
              <a:off x="8410823" y="1376974"/>
              <a:ext cx="130869" cy="1917303"/>
            </a:xfrm>
            <a:prstGeom prst="rightBracket">
              <a:avLst>
                <a:gd fmla="val 8333" name="adj"/>
              </a:avLst>
            </a:prstGeom>
            <a:no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85" name="Google Shape;585;p21"/>
            <p:cNvSpPr/>
            <p:nvPr/>
          </p:nvSpPr>
          <p:spPr>
            <a:xfrm>
              <a:off x="6582382" y="3497028"/>
              <a:ext cx="130869" cy="1804181"/>
            </a:xfrm>
            <a:prstGeom prst="rightBracket">
              <a:avLst>
                <a:gd fmla="val 8333" name="adj"/>
              </a:avLst>
            </a:prstGeom>
            <a:no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86" name="Google Shape;586;p21"/>
            <p:cNvSpPr txBox="1"/>
            <p:nvPr/>
          </p:nvSpPr>
          <p:spPr>
            <a:xfrm rot="-5400000">
              <a:off x="8397381" y="1523559"/>
              <a:ext cx="71205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00000"/>
                  </a:solidFill>
                  <a:latin typeface="Arial"/>
                  <a:ea typeface="Arial"/>
                  <a:cs typeface="Arial"/>
                  <a:sym typeface="Arial"/>
                </a:rPr>
                <a:t>LEO</a:t>
              </a:r>
              <a:endParaRPr/>
            </a:p>
          </p:txBody>
        </p:sp>
        <p:sp>
          <p:nvSpPr>
            <p:cNvPr id="587" name="Google Shape;587;p21"/>
            <p:cNvSpPr txBox="1"/>
            <p:nvPr/>
          </p:nvSpPr>
          <p:spPr>
            <a:xfrm rot="-5400000">
              <a:off x="6549586" y="3550696"/>
              <a:ext cx="75373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00000"/>
                  </a:solidFill>
                  <a:latin typeface="Arial"/>
                  <a:ea typeface="Arial"/>
                  <a:cs typeface="Arial"/>
                  <a:sym typeface="Arial"/>
                </a:rPr>
                <a:t>GEO</a:t>
              </a:r>
              <a:endParaRPr/>
            </a:p>
          </p:txBody>
        </p:sp>
        <p:sp>
          <p:nvSpPr>
            <p:cNvPr id="588" name="Google Shape;588;p21"/>
            <p:cNvSpPr txBox="1"/>
            <p:nvPr/>
          </p:nvSpPr>
          <p:spPr>
            <a:xfrm>
              <a:off x="7583122" y="4007340"/>
              <a:ext cx="1443085" cy="609396"/>
            </a:xfrm>
            <a:prstGeom prst="rect">
              <a:avLst/>
            </a:prstGeom>
            <a:noFill/>
            <a:ln>
              <a:noFill/>
            </a:ln>
          </p:spPr>
          <p:txBody>
            <a:bodyPr anchorCtr="0" anchor="t" bIns="45700" lIns="45700" spcFirstLastPara="1" rIns="45700" wrap="square" tIns="45700">
              <a:spAutoFit/>
            </a:bodyPr>
            <a:lstStyle/>
            <a:p>
              <a:pPr indent="0" lvl="0" marL="0" marR="0" rtl="0" algn="l">
                <a:lnSpc>
                  <a:spcPct val="70000"/>
                </a:lnSpc>
                <a:spcBef>
                  <a:spcPts val="0"/>
                </a:spcBef>
                <a:spcAft>
                  <a:spcPts val="0"/>
                </a:spcAft>
                <a:buNone/>
              </a:pPr>
              <a:r>
                <a:rPr b="1" lang="en-US" sz="1600">
                  <a:solidFill>
                    <a:srgbClr val="9437FF"/>
                  </a:solidFill>
                  <a:latin typeface="Calibri"/>
                  <a:ea typeface="Calibri"/>
                  <a:cs typeface="Calibri"/>
                  <a:sym typeface="Calibri"/>
                </a:rPr>
                <a:t>Purple : UV-Vis</a:t>
              </a:r>
              <a:endParaRPr b="1" sz="1600">
                <a:solidFill>
                  <a:srgbClr val="9437FF"/>
                </a:solidFill>
                <a:latin typeface="Calibri"/>
                <a:ea typeface="Calibri"/>
                <a:cs typeface="Calibri"/>
                <a:sym typeface="Calibri"/>
              </a:endParaRPr>
            </a:p>
            <a:p>
              <a:pPr indent="0" lvl="0" marL="0" marR="0" rtl="0" algn="l">
                <a:lnSpc>
                  <a:spcPct val="70000"/>
                </a:lnSpc>
                <a:spcBef>
                  <a:spcPts val="0"/>
                </a:spcBef>
                <a:spcAft>
                  <a:spcPts val="0"/>
                </a:spcAft>
                <a:buNone/>
              </a:pPr>
              <a:r>
                <a:rPr b="1" lang="en-US" sz="1600">
                  <a:solidFill>
                    <a:srgbClr val="FFC000"/>
                  </a:solidFill>
                  <a:latin typeface="Calibri"/>
                  <a:ea typeface="Calibri"/>
                  <a:cs typeface="Calibri"/>
                  <a:sym typeface="Calibri"/>
                </a:rPr>
                <a:t>Yellow : Vis/NIR</a:t>
              </a:r>
              <a:endParaRPr/>
            </a:p>
            <a:p>
              <a:pPr indent="0" lvl="0" marL="0" marR="0" rtl="0" algn="l">
                <a:lnSpc>
                  <a:spcPct val="70000"/>
                </a:lnSpc>
                <a:spcBef>
                  <a:spcPts val="0"/>
                </a:spcBef>
                <a:spcAft>
                  <a:spcPts val="0"/>
                </a:spcAft>
                <a:buNone/>
              </a:pPr>
              <a:r>
                <a:rPr b="1" lang="en-US" sz="1600">
                  <a:solidFill>
                    <a:srgbClr val="7F7F7F"/>
                  </a:solidFill>
                  <a:latin typeface="Calibri"/>
                  <a:ea typeface="Calibri"/>
                  <a:cs typeface="Calibri"/>
                  <a:sym typeface="Calibri"/>
                </a:rPr>
                <a:t>Gray : single Vis</a:t>
              </a:r>
              <a:endParaRPr/>
            </a:p>
          </p:txBody>
        </p:sp>
        <p:sp>
          <p:nvSpPr>
            <p:cNvPr id="589" name="Google Shape;589;p21"/>
            <p:cNvSpPr/>
            <p:nvPr/>
          </p:nvSpPr>
          <p:spPr>
            <a:xfrm>
              <a:off x="3660903" y="4705400"/>
              <a:ext cx="473206"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400">
                  <a:solidFill>
                    <a:srgbClr val="000000"/>
                  </a:solidFill>
                  <a:latin typeface="Arial"/>
                  <a:ea typeface="Arial"/>
                  <a:cs typeface="Arial"/>
                  <a:sym typeface="Arial"/>
                </a:rPr>
                <a:t>FCI</a:t>
              </a:r>
              <a:endParaRPr sz="1800">
                <a:solidFill>
                  <a:schemeClr val="dk1"/>
                </a:solidFill>
                <a:latin typeface="Calibri"/>
                <a:ea typeface="Calibri"/>
                <a:cs typeface="Calibri"/>
                <a:sym typeface="Calibri"/>
              </a:endParaRPr>
            </a:p>
          </p:txBody>
        </p:sp>
        <p:sp>
          <p:nvSpPr>
            <p:cNvPr id="590" name="Google Shape;590;p21"/>
            <p:cNvSpPr/>
            <p:nvPr/>
          </p:nvSpPr>
          <p:spPr>
            <a:xfrm>
              <a:off x="4062101" y="4293096"/>
              <a:ext cx="216000" cy="216000"/>
            </a:xfrm>
            <a:prstGeom prst="rect">
              <a:avLst/>
            </a:prstGeom>
            <a:solidFill>
              <a:srgbClr val="7F7F7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91" name="Google Shape;591;p21"/>
            <p:cNvSpPr/>
            <p:nvPr/>
          </p:nvSpPr>
          <p:spPr>
            <a:xfrm>
              <a:off x="3990093" y="5058066"/>
              <a:ext cx="383438" cy="243143"/>
            </a:xfrm>
            <a:prstGeom prst="rect">
              <a:avLst/>
            </a:prstGeom>
            <a:noFill/>
            <a:ln>
              <a:noFill/>
            </a:ln>
          </p:spPr>
          <p:txBody>
            <a:bodyPr anchorCtr="0" anchor="t" bIns="45700" lIns="91425" spcFirstLastPara="1" rIns="91425" wrap="square" tIns="45700">
              <a:spAutoFit/>
            </a:bodyPr>
            <a:lstStyle/>
            <a:p>
              <a:pPr indent="0" lvl="0" marL="0" marR="0" rtl="0" algn="l">
                <a:lnSpc>
                  <a:spcPct val="70000"/>
                </a:lnSpc>
                <a:spcBef>
                  <a:spcPts val="0"/>
                </a:spcBef>
                <a:spcAft>
                  <a:spcPts val="0"/>
                </a:spcAft>
                <a:buNone/>
              </a:pPr>
              <a:r>
                <a:rPr lang="en-US" sz="1400">
                  <a:solidFill>
                    <a:srgbClr val="000000"/>
                  </a:solidFill>
                  <a:latin typeface="Arial"/>
                  <a:ea typeface="Arial"/>
                  <a:cs typeface="Arial"/>
                  <a:sym typeface="Arial"/>
                </a:rPr>
                <a:t>MI</a:t>
              </a:r>
              <a:endParaRPr sz="1400">
                <a:solidFill>
                  <a:srgbClr val="000000"/>
                </a:solidFill>
                <a:latin typeface="Arial"/>
                <a:ea typeface="Arial"/>
                <a:cs typeface="Arial"/>
                <a:sym typeface="Arial"/>
              </a:endParaRPr>
            </a:p>
          </p:txBody>
        </p:sp>
        <p:cxnSp>
          <p:nvCxnSpPr>
            <p:cNvPr id="592" name="Google Shape;592;p21"/>
            <p:cNvCxnSpPr/>
            <p:nvPr/>
          </p:nvCxnSpPr>
          <p:spPr>
            <a:xfrm flipH="1" rot="10800000">
              <a:off x="4134109" y="4528028"/>
              <a:ext cx="1" cy="530038"/>
            </a:xfrm>
            <a:prstGeom prst="straightConnector1">
              <a:avLst/>
            </a:prstGeom>
            <a:noFill/>
            <a:ln cap="flat" cmpd="sng" w="9525">
              <a:solidFill>
                <a:schemeClr val="dk1"/>
              </a:solidFill>
              <a:prstDash val="solid"/>
              <a:miter lim="800000"/>
              <a:headEnd len="sm" w="sm" type="none"/>
              <a:tailEnd len="med" w="med" type="triangle"/>
            </a:ln>
          </p:spPr>
        </p:cxnSp>
        <p:cxnSp>
          <p:nvCxnSpPr>
            <p:cNvPr id="593" name="Google Shape;593;p21"/>
            <p:cNvCxnSpPr/>
            <p:nvPr/>
          </p:nvCxnSpPr>
          <p:spPr>
            <a:xfrm>
              <a:off x="4164075" y="4043698"/>
              <a:ext cx="0" cy="171041"/>
            </a:xfrm>
            <a:prstGeom prst="straightConnector1">
              <a:avLst/>
            </a:prstGeom>
            <a:noFill/>
            <a:ln cap="flat" cmpd="sng" w="9525">
              <a:solidFill>
                <a:schemeClr val="dk1"/>
              </a:solidFill>
              <a:prstDash val="solid"/>
              <a:miter lim="800000"/>
              <a:headEnd len="sm" w="sm" type="none"/>
              <a:tailEnd len="med" w="med" type="triangle"/>
            </a:ln>
          </p:spPr>
        </p:cxnSp>
        <p:sp>
          <p:nvSpPr>
            <p:cNvPr id="594" name="Google Shape;594;p21"/>
            <p:cNvSpPr/>
            <p:nvPr/>
          </p:nvSpPr>
          <p:spPr>
            <a:xfrm>
              <a:off x="6510373" y="2230708"/>
              <a:ext cx="216000" cy="216000"/>
            </a:xfrm>
            <a:prstGeom prst="ellipse">
              <a:avLst/>
            </a:prstGeom>
            <a:solidFill>
              <a:srgbClr val="9437FF"/>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95" name="Google Shape;595;p21"/>
            <p:cNvSpPr txBox="1"/>
            <p:nvPr/>
          </p:nvSpPr>
          <p:spPr>
            <a:xfrm>
              <a:off x="3600619" y="3160714"/>
              <a:ext cx="643125" cy="246286"/>
            </a:xfrm>
            <a:prstGeom prst="rect">
              <a:avLst/>
            </a:prstGeom>
            <a:noFill/>
            <a:ln>
              <a:noFill/>
            </a:ln>
          </p:spPr>
          <p:txBody>
            <a:bodyPr anchorCtr="0" anchor="t" bIns="45700" lIns="91425" spcFirstLastPara="1" rIns="91425" wrap="square" tIns="45700">
              <a:spAutoFit/>
            </a:bodyPr>
            <a:lstStyle/>
            <a:p>
              <a:pPr indent="0" lvl="0" marL="0" marR="0" rtl="0" algn="r">
                <a:lnSpc>
                  <a:spcPct val="70000"/>
                </a:lnSpc>
                <a:spcBef>
                  <a:spcPts val="0"/>
                </a:spcBef>
                <a:spcAft>
                  <a:spcPts val="0"/>
                </a:spcAft>
                <a:buNone/>
              </a:pPr>
              <a:r>
                <a:rPr lang="en-US" sz="1400">
                  <a:solidFill>
                    <a:schemeClr val="dk1"/>
                  </a:solidFill>
                  <a:latin typeface="Arial"/>
                  <a:ea typeface="Arial"/>
                  <a:cs typeface="Arial"/>
                  <a:sym typeface="Arial"/>
                </a:rPr>
                <a:t>GOCI</a:t>
              </a:r>
              <a:endParaRPr/>
            </a:p>
          </p:txBody>
        </p:sp>
        <p:cxnSp>
          <p:nvCxnSpPr>
            <p:cNvPr id="596" name="Google Shape;596;p21"/>
            <p:cNvCxnSpPr/>
            <p:nvPr/>
          </p:nvCxnSpPr>
          <p:spPr>
            <a:xfrm rot="10800000">
              <a:off x="5281777" y="2880273"/>
              <a:ext cx="0" cy="216647"/>
            </a:xfrm>
            <a:prstGeom prst="straightConnector1">
              <a:avLst/>
            </a:prstGeom>
            <a:noFill/>
            <a:ln cap="flat" cmpd="sng" w="9525">
              <a:solidFill>
                <a:schemeClr val="dk1"/>
              </a:solidFill>
              <a:prstDash val="solid"/>
              <a:miter lim="800000"/>
              <a:headEnd len="sm" w="sm" type="none"/>
              <a:tailEnd len="med" w="med" type="triangle"/>
            </a:ln>
          </p:spPr>
        </p:cxnSp>
        <p:cxnSp>
          <p:nvCxnSpPr>
            <p:cNvPr id="597" name="Google Shape;597;p21"/>
            <p:cNvCxnSpPr/>
            <p:nvPr/>
          </p:nvCxnSpPr>
          <p:spPr>
            <a:xfrm>
              <a:off x="5924181" y="2076123"/>
              <a:ext cx="0" cy="144000"/>
            </a:xfrm>
            <a:prstGeom prst="straightConnector1">
              <a:avLst/>
            </a:prstGeom>
            <a:noFill/>
            <a:ln cap="flat" cmpd="sng" w="9525">
              <a:solidFill>
                <a:schemeClr val="dk1"/>
              </a:solidFill>
              <a:prstDash val="solid"/>
              <a:miter lim="800000"/>
              <a:headEnd len="sm" w="sm" type="none"/>
              <a:tailEnd len="med" w="med" type="triangle"/>
            </a:ln>
          </p:spPr>
        </p:cxnSp>
        <p:cxnSp>
          <p:nvCxnSpPr>
            <p:cNvPr id="598" name="Google Shape;598;p21"/>
            <p:cNvCxnSpPr/>
            <p:nvPr/>
          </p:nvCxnSpPr>
          <p:spPr>
            <a:xfrm>
              <a:off x="4041302" y="3376738"/>
              <a:ext cx="0" cy="139396"/>
            </a:xfrm>
            <a:prstGeom prst="straightConnector1">
              <a:avLst/>
            </a:prstGeom>
            <a:noFill/>
            <a:ln cap="flat" cmpd="sng" w="9525">
              <a:solidFill>
                <a:schemeClr val="dk1"/>
              </a:solidFill>
              <a:prstDash val="solid"/>
              <a:miter lim="800000"/>
              <a:headEnd len="sm" w="sm" type="none"/>
              <a:tailEnd len="med" w="med" type="triangle"/>
            </a:ln>
          </p:spPr>
        </p:cxnSp>
        <p:sp>
          <p:nvSpPr>
            <p:cNvPr id="599" name="Google Shape;599;p21"/>
            <p:cNvSpPr txBox="1"/>
            <p:nvPr/>
          </p:nvSpPr>
          <p:spPr>
            <a:xfrm>
              <a:off x="4805374" y="1430913"/>
              <a:ext cx="80832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Arial"/>
                  <a:ea typeface="Arial"/>
                  <a:cs typeface="Arial"/>
                  <a:sym typeface="Arial"/>
                </a:rPr>
                <a:t>CrIS</a:t>
              </a:r>
              <a:r>
                <a:rPr lang="en-US" sz="1000">
                  <a:solidFill>
                    <a:srgbClr val="000000"/>
                  </a:solidFill>
                  <a:latin typeface="Arial"/>
                  <a:ea typeface="Arial"/>
                  <a:cs typeface="Arial"/>
                  <a:sym typeface="Arial"/>
                </a:rPr>
                <a:t>(1)</a:t>
              </a:r>
              <a:endParaRPr/>
            </a:p>
            <a:p>
              <a:pPr indent="0" lvl="0" marL="0" marR="0" rtl="0" algn="l">
                <a:spcBef>
                  <a:spcPts val="0"/>
                </a:spcBef>
                <a:spcAft>
                  <a:spcPts val="0"/>
                </a:spcAft>
                <a:buNone/>
              </a:pPr>
              <a:r>
                <a:rPr lang="en-US" sz="1400">
                  <a:solidFill>
                    <a:srgbClr val="000000"/>
                  </a:solidFill>
                  <a:latin typeface="Arial"/>
                  <a:ea typeface="Arial"/>
                  <a:cs typeface="Arial"/>
                  <a:sym typeface="Arial"/>
                </a:rPr>
                <a:t>AIRS</a:t>
              </a:r>
              <a:r>
                <a:rPr lang="en-US" sz="1000">
                  <a:solidFill>
                    <a:srgbClr val="000000"/>
                  </a:solidFill>
                  <a:latin typeface="Arial"/>
                  <a:ea typeface="Arial"/>
                  <a:cs typeface="Arial"/>
                  <a:sym typeface="Arial"/>
                </a:rPr>
                <a:t>(1)</a:t>
              </a:r>
              <a:endParaRPr sz="1400">
                <a:solidFill>
                  <a:srgbClr val="000000"/>
                </a:solidFill>
                <a:latin typeface="Arial"/>
                <a:ea typeface="Arial"/>
                <a:cs typeface="Arial"/>
                <a:sym typeface="Arial"/>
              </a:endParaRPr>
            </a:p>
          </p:txBody>
        </p:sp>
        <p:sp>
          <p:nvSpPr>
            <p:cNvPr id="600" name="Google Shape;600;p21"/>
            <p:cNvSpPr/>
            <p:nvPr/>
          </p:nvSpPr>
          <p:spPr>
            <a:xfrm>
              <a:off x="5262257" y="2636890"/>
              <a:ext cx="216000" cy="216000"/>
            </a:xfrm>
            <a:prstGeom prst="ellipse">
              <a:avLst/>
            </a:prstGeom>
            <a:solidFill>
              <a:srgbClr val="FF0000"/>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rgbClr val="FFFFFF"/>
                </a:solidFill>
                <a:latin typeface="Calibri"/>
                <a:ea typeface="Calibri"/>
                <a:cs typeface="Calibri"/>
                <a:sym typeface="Calibri"/>
              </a:endParaRPr>
            </a:p>
          </p:txBody>
        </p:sp>
        <p:cxnSp>
          <p:nvCxnSpPr>
            <p:cNvPr id="601" name="Google Shape;601;p21"/>
            <p:cNvCxnSpPr/>
            <p:nvPr/>
          </p:nvCxnSpPr>
          <p:spPr>
            <a:xfrm>
              <a:off x="5367846" y="1929809"/>
              <a:ext cx="0" cy="695152"/>
            </a:xfrm>
            <a:prstGeom prst="straightConnector1">
              <a:avLst/>
            </a:prstGeom>
            <a:noFill/>
            <a:ln cap="flat" cmpd="sng" w="9525">
              <a:solidFill>
                <a:schemeClr val="dk1"/>
              </a:solidFill>
              <a:prstDash val="solid"/>
              <a:miter lim="800000"/>
              <a:headEnd len="sm" w="sm" type="none"/>
              <a:tailEnd len="med" w="med" type="triangle"/>
            </a:ln>
          </p:spPr>
        </p:cxnSp>
        <p:cxnSp>
          <p:nvCxnSpPr>
            <p:cNvPr id="602" name="Google Shape;602;p21"/>
            <p:cNvCxnSpPr/>
            <p:nvPr/>
          </p:nvCxnSpPr>
          <p:spPr>
            <a:xfrm rot="10800000">
              <a:off x="7569600" y="2346675"/>
              <a:ext cx="144909" cy="0"/>
            </a:xfrm>
            <a:prstGeom prst="straightConnector1">
              <a:avLst/>
            </a:prstGeom>
            <a:noFill/>
            <a:ln cap="flat" cmpd="sng" w="9525">
              <a:solidFill>
                <a:schemeClr val="dk1"/>
              </a:solidFill>
              <a:prstDash val="solid"/>
              <a:miter lim="800000"/>
              <a:headEnd len="sm" w="sm" type="none"/>
              <a:tailEnd len="med" w="med" type="triangle"/>
            </a:ln>
          </p:spPr>
        </p:cxnSp>
        <p:sp>
          <p:nvSpPr>
            <p:cNvPr id="603" name="Google Shape;603;p21"/>
            <p:cNvSpPr/>
            <p:nvPr/>
          </p:nvSpPr>
          <p:spPr>
            <a:xfrm>
              <a:off x="4104948" y="2296780"/>
              <a:ext cx="216000" cy="216000"/>
            </a:xfrm>
            <a:prstGeom prst="rect">
              <a:avLst/>
            </a:prstGeom>
            <a:solidFill>
              <a:srgbClr val="FFC000"/>
            </a:solidFill>
            <a:ln cap="flat" cmpd="sng" w="1270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000">
                <a:solidFill>
                  <a:srgbClr val="00B050"/>
                </a:solidFill>
                <a:latin typeface="Arial"/>
                <a:ea typeface="Arial"/>
                <a:cs typeface="Arial"/>
                <a:sym typeface="Arial"/>
              </a:endParaRPr>
            </a:p>
          </p:txBody>
        </p:sp>
        <p:sp>
          <p:nvSpPr>
            <p:cNvPr id="604" name="Google Shape;604;p21"/>
            <p:cNvSpPr txBox="1"/>
            <p:nvPr/>
          </p:nvSpPr>
          <p:spPr>
            <a:xfrm>
              <a:off x="4021906" y="1691517"/>
              <a:ext cx="639919"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400">
                  <a:solidFill>
                    <a:srgbClr val="000000"/>
                  </a:solidFill>
                  <a:latin typeface="Arial"/>
                  <a:ea typeface="Arial"/>
                  <a:cs typeface="Arial"/>
                  <a:sym typeface="Arial"/>
                </a:rPr>
                <a:t>3MI</a:t>
              </a:r>
              <a:r>
                <a:rPr lang="en-US" sz="1000">
                  <a:solidFill>
                    <a:srgbClr val="000000"/>
                  </a:solidFill>
                  <a:latin typeface="Arial"/>
                  <a:ea typeface="Arial"/>
                  <a:cs typeface="Arial"/>
                  <a:sym typeface="Arial"/>
                </a:rPr>
                <a:t>(1)</a:t>
              </a:r>
              <a:endParaRPr sz="1400">
                <a:solidFill>
                  <a:srgbClr val="000000"/>
                </a:solidFill>
                <a:latin typeface="Arial"/>
                <a:ea typeface="Arial"/>
                <a:cs typeface="Arial"/>
                <a:sym typeface="Arial"/>
              </a:endParaRPr>
            </a:p>
          </p:txBody>
        </p:sp>
        <p:cxnSp>
          <p:nvCxnSpPr>
            <p:cNvPr id="605" name="Google Shape;605;p21"/>
            <p:cNvCxnSpPr/>
            <p:nvPr/>
          </p:nvCxnSpPr>
          <p:spPr>
            <a:xfrm>
              <a:off x="4204553" y="1929809"/>
              <a:ext cx="0" cy="303325"/>
            </a:xfrm>
            <a:prstGeom prst="straightConnector1">
              <a:avLst/>
            </a:prstGeom>
            <a:noFill/>
            <a:ln cap="flat" cmpd="sng" w="9525">
              <a:solidFill>
                <a:schemeClr val="dk1"/>
              </a:solidFill>
              <a:prstDash val="solid"/>
              <a:miter lim="800000"/>
              <a:headEnd len="sm" w="sm" type="none"/>
              <a:tailEnd len="med" w="med" type="triangle"/>
            </a:ln>
          </p:spPr>
        </p:cxnSp>
        <p:sp>
          <p:nvSpPr>
            <p:cNvPr id="606" name="Google Shape;606;p21"/>
            <p:cNvSpPr/>
            <p:nvPr/>
          </p:nvSpPr>
          <p:spPr>
            <a:xfrm>
              <a:off x="4763396" y="3516134"/>
              <a:ext cx="216000" cy="216000"/>
            </a:xfrm>
            <a:prstGeom prst="rect">
              <a:avLst/>
            </a:prstGeom>
            <a:gradFill>
              <a:gsLst>
                <a:gs pos="0">
                  <a:srgbClr val="9437FF"/>
                </a:gs>
                <a:gs pos="41000">
                  <a:srgbClr val="9437FF"/>
                </a:gs>
                <a:gs pos="60000">
                  <a:schemeClr val="accent4"/>
                </a:gs>
                <a:gs pos="100000">
                  <a:srgbClr val="FFC000"/>
                </a:gs>
              </a:gsLst>
              <a:lin ang="0" scaled="0"/>
            </a:gradFill>
            <a:ln cap="flat" cmpd="sng" w="1270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07" name="Google Shape;607;p21"/>
            <p:cNvSpPr/>
            <p:nvPr/>
          </p:nvSpPr>
          <p:spPr>
            <a:xfrm>
              <a:off x="4859984" y="3516134"/>
              <a:ext cx="216000" cy="216000"/>
            </a:xfrm>
            <a:prstGeom prst="ellipse">
              <a:avLst/>
            </a:prstGeom>
            <a:gradFill>
              <a:gsLst>
                <a:gs pos="0">
                  <a:srgbClr val="9437FF"/>
                </a:gs>
                <a:gs pos="41000">
                  <a:srgbClr val="9437FF"/>
                </a:gs>
                <a:gs pos="60000">
                  <a:schemeClr val="accent4"/>
                </a:gs>
                <a:gs pos="100000">
                  <a:srgbClr val="FFC000"/>
                </a:gs>
              </a:gsLst>
              <a:lin ang="0" scaled="0"/>
            </a:gradFill>
            <a:ln cap="flat" cmpd="sng" w="1270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cxnSp>
          <p:nvCxnSpPr>
            <p:cNvPr id="608" name="Google Shape;608;p21"/>
            <p:cNvCxnSpPr/>
            <p:nvPr/>
          </p:nvCxnSpPr>
          <p:spPr>
            <a:xfrm>
              <a:off x="4679912" y="3376738"/>
              <a:ext cx="0" cy="139396"/>
            </a:xfrm>
            <a:prstGeom prst="straightConnector1">
              <a:avLst/>
            </a:prstGeom>
            <a:noFill/>
            <a:ln cap="flat" cmpd="sng" w="9525">
              <a:solidFill>
                <a:schemeClr val="dk1"/>
              </a:solidFill>
              <a:prstDash val="solid"/>
              <a:miter lim="800000"/>
              <a:headEnd len="sm" w="sm" type="none"/>
              <a:tailEnd len="med" w="med" type="triangle"/>
            </a:ln>
          </p:spPr>
        </p:cxnSp>
        <p:sp>
          <p:nvSpPr>
            <p:cNvPr id="609" name="Google Shape;609;p21"/>
            <p:cNvSpPr/>
            <p:nvPr/>
          </p:nvSpPr>
          <p:spPr>
            <a:xfrm>
              <a:off x="5390055" y="2297680"/>
              <a:ext cx="216000" cy="216000"/>
            </a:xfrm>
            <a:prstGeom prst="rect">
              <a:avLst/>
            </a:prstGeom>
            <a:solidFill>
              <a:srgbClr val="FFC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000">
                <a:solidFill>
                  <a:srgbClr val="00B050"/>
                </a:solidFill>
                <a:latin typeface="Arial"/>
                <a:ea typeface="Arial"/>
                <a:cs typeface="Arial"/>
                <a:sym typeface="Arial"/>
              </a:endParaRPr>
            </a:p>
          </p:txBody>
        </p:sp>
        <p:sp>
          <p:nvSpPr>
            <p:cNvPr id="610" name="Google Shape;610;p21"/>
            <p:cNvSpPr/>
            <p:nvPr/>
          </p:nvSpPr>
          <p:spPr>
            <a:xfrm>
              <a:off x="5370348" y="3318162"/>
              <a:ext cx="216000" cy="216000"/>
            </a:xfrm>
            <a:prstGeom prst="rect">
              <a:avLst/>
            </a:prstGeom>
            <a:solidFill>
              <a:srgbClr val="9933F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11" name="Google Shape;611;p21"/>
            <p:cNvSpPr/>
            <p:nvPr/>
          </p:nvSpPr>
          <p:spPr>
            <a:xfrm>
              <a:off x="5466936" y="3318162"/>
              <a:ext cx="216000" cy="216000"/>
            </a:xfrm>
            <a:prstGeom prst="ellipse">
              <a:avLst/>
            </a:prstGeom>
            <a:solidFill>
              <a:srgbClr val="9933F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12" name="Google Shape;612;p21"/>
            <p:cNvSpPr txBox="1"/>
            <p:nvPr/>
          </p:nvSpPr>
          <p:spPr>
            <a:xfrm>
              <a:off x="6204231" y="3223626"/>
              <a:ext cx="76174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Arial"/>
                  <a:ea typeface="Arial"/>
                  <a:cs typeface="Arial"/>
                  <a:sym typeface="Arial"/>
                </a:rPr>
                <a:t>EPIC</a:t>
              </a:r>
              <a:r>
                <a:rPr lang="en-US" sz="1000">
                  <a:solidFill>
                    <a:srgbClr val="000000"/>
                  </a:solidFill>
                  <a:latin typeface="Arial"/>
                  <a:ea typeface="Arial"/>
                  <a:cs typeface="Arial"/>
                  <a:sym typeface="Arial"/>
                </a:rPr>
                <a:t>(L)</a:t>
              </a:r>
              <a:endParaRPr sz="1000">
                <a:solidFill>
                  <a:srgbClr val="000000"/>
                </a:solidFill>
                <a:latin typeface="Arial"/>
                <a:ea typeface="Arial"/>
                <a:cs typeface="Arial"/>
                <a:sym typeface="Arial"/>
              </a:endParaRPr>
            </a:p>
          </p:txBody>
        </p:sp>
        <p:cxnSp>
          <p:nvCxnSpPr>
            <p:cNvPr id="613" name="Google Shape;613;p21"/>
            <p:cNvCxnSpPr/>
            <p:nvPr/>
          </p:nvCxnSpPr>
          <p:spPr>
            <a:xfrm rot="10800000">
              <a:off x="5708193" y="3382281"/>
              <a:ext cx="548687" cy="0"/>
            </a:xfrm>
            <a:prstGeom prst="straightConnector1">
              <a:avLst/>
            </a:prstGeom>
            <a:noFill/>
            <a:ln cap="flat" cmpd="sng" w="9525">
              <a:solidFill>
                <a:schemeClr val="dk1"/>
              </a:solidFill>
              <a:prstDash val="solid"/>
              <a:miter lim="800000"/>
              <a:headEnd len="sm" w="sm" type="none"/>
              <a:tailEnd len="med" w="med" type="triangle"/>
            </a:ln>
          </p:spPr>
        </p:cxnSp>
        <p:cxnSp>
          <p:nvCxnSpPr>
            <p:cNvPr id="614" name="Google Shape;614;p21"/>
            <p:cNvCxnSpPr/>
            <p:nvPr/>
          </p:nvCxnSpPr>
          <p:spPr>
            <a:xfrm rot="10800000">
              <a:off x="3462661" y="3406781"/>
              <a:ext cx="228820" cy="438"/>
            </a:xfrm>
            <a:prstGeom prst="straightConnector1">
              <a:avLst/>
            </a:prstGeom>
            <a:noFill/>
            <a:ln cap="flat" cmpd="sng" w="9525">
              <a:solidFill>
                <a:schemeClr val="dk1"/>
              </a:solidFill>
              <a:prstDash val="solid"/>
              <a:miter lim="800000"/>
              <a:headEnd len="med" w="med" type="triangle"/>
              <a:tailEnd len="sm" w="sm" type="none"/>
            </a:ln>
          </p:spPr>
        </p:cxnSp>
        <p:sp>
          <p:nvSpPr>
            <p:cNvPr id="615" name="Google Shape;615;p21"/>
            <p:cNvSpPr/>
            <p:nvPr/>
          </p:nvSpPr>
          <p:spPr>
            <a:xfrm>
              <a:off x="6098353" y="1729078"/>
              <a:ext cx="216000" cy="216000"/>
            </a:xfrm>
            <a:prstGeom prst="rect">
              <a:avLst/>
            </a:prstGeom>
            <a:solidFill>
              <a:srgbClr val="FFC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16" name="Google Shape;616;p21"/>
            <p:cNvSpPr/>
            <p:nvPr/>
          </p:nvSpPr>
          <p:spPr>
            <a:xfrm>
              <a:off x="6170360" y="1724963"/>
              <a:ext cx="216000" cy="216000"/>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000">
                <a:solidFill>
                  <a:schemeClr val="dk1"/>
                </a:solidFill>
                <a:latin typeface="Arial"/>
                <a:ea typeface="Arial"/>
                <a:cs typeface="Arial"/>
                <a:sym typeface="Arial"/>
              </a:endParaRPr>
            </a:p>
          </p:txBody>
        </p:sp>
        <p:cxnSp>
          <p:nvCxnSpPr>
            <p:cNvPr id="617" name="Google Shape;617;p21"/>
            <p:cNvCxnSpPr/>
            <p:nvPr/>
          </p:nvCxnSpPr>
          <p:spPr>
            <a:xfrm rot="10800000">
              <a:off x="6462179" y="1845405"/>
              <a:ext cx="144909" cy="0"/>
            </a:xfrm>
            <a:prstGeom prst="straightConnector1">
              <a:avLst/>
            </a:prstGeom>
            <a:noFill/>
            <a:ln cap="flat" cmpd="sng" w="9525">
              <a:solidFill>
                <a:schemeClr val="dk1"/>
              </a:solidFill>
              <a:prstDash val="solid"/>
              <a:miter lim="800000"/>
              <a:headEnd len="sm" w="sm" type="none"/>
              <a:tailEnd len="med" w="med" type="triangle"/>
            </a:ln>
          </p:spPr>
        </p:cxnSp>
        <p:cxnSp>
          <p:nvCxnSpPr>
            <p:cNvPr id="618" name="Google Shape;618;p21"/>
            <p:cNvCxnSpPr/>
            <p:nvPr/>
          </p:nvCxnSpPr>
          <p:spPr>
            <a:xfrm>
              <a:off x="3541942" y="1929809"/>
              <a:ext cx="0" cy="303324"/>
            </a:xfrm>
            <a:prstGeom prst="straightConnector1">
              <a:avLst/>
            </a:prstGeom>
            <a:noFill/>
            <a:ln cap="flat" cmpd="sng" w="9525">
              <a:solidFill>
                <a:schemeClr val="dk1"/>
              </a:solidFill>
              <a:prstDash val="solid"/>
              <a:miter lim="800000"/>
              <a:headEnd len="sm" w="sm" type="none"/>
              <a:tailEnd len="med" w="med" type="triangle"/>
            </a:ln>
          </p:spPr>
        </p:cxnSp>
        <p:sp>
          <p:nvSpPr>
            <p:cNvPr id="619" name="Google Shape;619;p21"/>
            <p:cNvSpPr/>
            <p:nvPr/>
          </p:nvSpPr>
          <p:spPr>
            <a:xfrm>
              <a:off x="5200873" y="2636890"/>
              <a:ext cx="216000" cy="216000"/>
            </a:xfrm>
            <a:prstGeom prst="ellipse">
              <a:avLst/>
            </a:prstGeom>
            <a:solidFill>
              <a:srgbClr val="FF0000"/>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rgbClr val="FFFFFF"/>
                </a:solidFill>
                <a:latin typeface="Calibri"/>
                <a:ea typeface="Calibri"/>
                <a:cs typeface="Calibri"/>
                <a:sym typeface="Calibri"/>
              </a:endParaRPr>
            </a:p>
          </p:txBody>
        </p:sp>
        <p:cxnSp>
          <p:nvCxnSpPr>
            <p:cNvPr id="620" name="Google Shape;620;p21"/>
            <p:cNvCxnSpPr/>
            <p:nvPr/>
          </p:nvCxnSpPr>
          <p:spPr>
            <a:xfrm rot="10800000">
              <a:off x="5065172" y="2262866"/>
              <a:ext cx="0" cy="131888"/>
            </a:xfrm>
            <a:prstGeom prst="straightConnector1">
              <a:avLst/>
            </a:prstGeom>
            <a:noFill/>
            <a:ln cap="flat" cmpd="sng" w="9525">
              <a:solidFill>
                <a:schemeClr val="dk1"/>
              </a:solidFill>
              <a:prstDash val="solid"/>
              <a:miter lim="800000"/>
              <a:headEnd len="sm" w="sm" type="none"/>
              <a:tailEnd len="med" w="med" type="triangle"/>
            </a:ln>
          </p:spPr>
        </p:cxnSp>
        <p:sp>
          <p:nvSpPr>
            <p:cNvPr id="621" name="Google Shape;621;p21"/>
            <p:cNvSpPr txBox="1"/>
            <p:nvPr/>
          </p:nvSpPr>
          <p:spPr>
            <a:xfrm>
              <a:off x="4748814" y="1791189"/>
              <a:ext cx="67999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Arial"/>
                  <a:ea typeface="Arial"/>
                  <a:cs typeface="Arial"/>
                  <a:sym typeface="Arial"/>
                </a:rPr>
                <a:t>GMI</a:t>
              </a:r>
              <a:r>
                <a:rPr lang="en-US" sz="1000">
                  <a:solidFill>
                    <a:srgbClr val="000000"/>
                  </a:solidFill>
                  <a:latin typeface="Arial"/>
                  <a:ea typeface="Arial"/>
                  <a:cs typeface="Arial"/>
                  <a:sym typeface="Arial"/>
                </a:rPr>
                <a:t>(5)</a:t>
              </a:r>
              <a:endParaRPr sz="1400">
                <a:solidFill>
                  <a:srgbClr val="000000"/>
                </a:solidFill>
                <a:latin typeface="Arial"/>
                <a:ea typeface="Arial"/>
                <a:cs typeface="Arial"/>
                <a:sym typeface="Arial"/>
              </a:endParaRPr>
            </a:p>
          </p:txBody>
        </p:sp>
        <p:sp>
          <p:nvSpPr>
            <p:cNvPr id="622" name="Google Shape;622;p21"/>
            <p:cNvSpPr txBox="1"/>
            <p:nvPr/>
          </p:nvSpPr>
          <p:spPr>
            <a:xfrm>
              <a:off x="3517313" y="5152185"/>
              <a:ext cx="3095719"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Calibri"/>
                  <a:ea typeface="Calibri"/>
                  <a:cs typeface="Calibri"/>
                  <a:sym typeface="Calibri"/>
                </a:rPr>
                <a:t>(T): target area observations</a:t>
              </a:r>
              <a:endParaRPr/>
            </a:p>
            <a:p>
              <a:pPr indent="0" lvl="0" marL="0" marR="0" rtl="0" algn="l">
                <a:spcBef>
                  <a:spcPts val="0"/>
                </a:spcBef>
                <a:spcAft>
                  <a:spcPts val="0"/>
                </a:spcAft>
                <a:buNone/>
              </a:pPr>
              <a:r>
                <a:rPr lang="en-US" sz="1600">
                  <a:solidFill>
                    <a:srgbClr val="000000"/>
                  </a:solidFill>
                  <a:latin typeface="Calibri"/>
                  <a:ea typeface="Calibri"/>
                  <a:cs typeface="Calibri"/>
                  <a:sym typeface="Calibri"/>
                </a:rPr>
                <a:t>(L): Lagrangian point (L1)</a:t>
              </a:r>
              <a:endParaRPr/>
            </a:p>
            <a:p>
              <a:pPr indent="0" lvl="0" marL="0" marR="0" rtl="0" algn="l">
                <a:spcBef>
                  <a:spcPts val="0"/>
                </a:spcBef>
                <a:spcAft>
                  <a:spcPts val="0"/>
                </a:spcAft>
                <a:buNone/>
              </a:pPr>
              <a:r>
                <a:rPr i="1" lang="en-US" sz="1600">
                  <a:solidFill>
                    <a:srgbClr val="000000"/>
                  </a:solidFill>
                  <a:latin typeface="Calibri"/>
                  <a:ea typeface="Calibri"/>
                  <a:cs typeface="Calibri"/>
                  <a:sym typeface="Calibri"/>
                </a:rPr>
                <a:t>Italic &amp; dashed line: to be launched</a:t>
              </a:r>
              <a:endParaRPr i="1" sz="1600">
                <a:solidFill>
                  <a:srgbClr val="000000"/>
                </a:solidFill>
                <a:latin typeface="Calibri"/>
                <a:ea typeface="Calibri"/>
                <a:cs typeface="Calibri"/>
                <a:sym typeface="Calibri"/>
              </a:endParaRPr>
            </a:p>
          </p:txBody>
        </p:sp>
        <p:sp>
          <p:nvSpPr>
            <p:cNvPr id="623" name="Google Shape;623;p21"/>
            <p:cNvSpPr/>
            <p:nvPr/>
          </p:nvSpPr>
          <p:spPr>
            <a:xfrm>
              <a:off x="2724785" y="2296780"/>
              <a:ext cx="216000" cy="216000"/>
            </a:xfrm>
            <a:prstGeom prst="rect">
              <a:avLst/>
            </a:prstGeom>
            <a:solidFill>
              <a:srgbClr val="FFC000"/>
            </a:solidFill>
            <a:ln cap="flat" cmpd="sng" w="1270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000">
                <a:solidFill>
                  <a:srgbClr val="00B050"/>
                </a:solidFill>
                <a:latin typeface="Arial"/>
                <a:ea typeface="Arial"/>
                <a:cs typeface="Arial"/>
                <a:sym typeface="Arial"/>
              </a:endParaRPr>
            </a:p>
          </p:txBody>
        </p:sp>
        <p:sp>
          <p:nvSpPr>
            <p:cNvPr id="624" name="Google Shape;624;p21"/>
            <p:cNvSpPr txBox="1"/>
            <p:nvPr/>
          </p:nvSpPr>
          <p:spPr>
            <a:xfrm>
              <a:off x="2289570" y="2867602"/>
              <a:ext cx="79541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400">
                  <a:solidFill>
                    <a:srgbClr val="000000"/>
                  </a:solidFill>
                  <a:latin typeface="Arial"/>
                  <a:ea typeface="Arial"/>
                  <a:cs typeface="Arial"/>
                  <a:sym typeface="Arial"/>
                </a:rPr>
                <a:t>MAIA</a:t>
              </a:r>
              <a:r>
                <a:rPr lang="en-US" sz="1050">
                  <a:solidFill>
                    <a:srgbClr val="000000"/>
                  </a:solidFill>
                  <a:latin typeface="Arial"/>
                  <a:ea typeface="Arial"/>
                  <a:cs typeface="Arial"/>
                  <a:sym typeface="Arial"/>
                </a:rPr>
                <a:t>(T)</a:t>
              </a:r>
              <a:endParaRPr sz="1400">
                <a:solidFill>
                  <a:srgbClr val="000000"/>
                </a:solidFill>
                <a:latin typeface="Arial"/>
                <a:ea typeface="Arial"/>
                <a:cs typeface="Arial"/>
                <a:sym typeface="Arial"/>
              </a:endParaRPr>
            </a:p>
          </p:txBody>
        </p:sp>
        <p:cxnSp>
          <p:nvCxnSpPr>
            <p:cNvPr id="625" name="Google Shape;625;p21"/>
            <p:cNvCxnSpPr/>
            <p:nvPr/>
          </p:nvCxnSpPr>
          <p:spPr>
            <a:xfrm rot="10800000">
              <a:off x="2839927" y="2551220"/>
              <a:ext cx="1" cy="373724"/>
            </a:xfrm>
            <a:prstGeom prst="straightConnector1">
              <a:avLst/>
            </a:prstGeom>
            <a:noFill/>
            <a:ln cap="flat" cmpd="sng" w="9525">
              <a:solidFill>
                <a:schemeClr val="dk1"/>
              </a:solidFill>
              <a:prstDash val="solid"/>
              <a:miter lim="800000"/>
              <a:headEnd len="sm" w="sm" type="none"/>
              <a:tailEnd len="med" w="med" type="triangle"/>
            </a:ln>
          </p:spPr>
        </p:cxnSp>
        <p:sp>
          <p:nvSpPr>
            <p:cNvPr id="626" name="Google Shape;626;p21"/>
            <p:cNvSpPr/>
            <p:nvPr/>
          </p:nvSpPr>
          <p:spPr>
            <a:xfrm>
              <a:off x="4407611" y="3138815"/>
              <a:ext cx="71365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FF0000"/>
                  </a:solidFill>
                  <a:latin typeface="Arial"/>
                  <a:ea typeface="Arial"/>
                  <a:cs typeface="Arial"/>
                  <a:sym typeface="Arial"/>
                </a:rPr>
                <a:t>GEMS</a:t>
              </a:r>
              <a:endParaRPr/>
            </a:p>
          </p:txBody>
        </p:sp>
        <p:sp>
          <p:nvSpPr>
            <p:cNvPr id="627" name="Google Shape;627;p21"/>
            <p:cNvSpPr/>
            <p:nvPr/>
          </p:nvSpPr>
          <p:spPr>
            <a:xfrm>
              <a:off x="5142245" y="2554119"/>
              <a:ext cx="216000" cy="216000"/>
            </a:xfrm>
            <a:prstGeom prst="triangle">
              <a:avLst>
                <a:gd fmla="val 50000" name="adj"/>
              </a:avLst>
            </a:prstGeom>
            <a:solidFill>
              <a:srgbClr val="00B050"/>
            </a:solidFill>
            <a:ln cap="flat" cmpd="sng" w="1905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28" name="Google Shape;628;p21"/>
            <p:cNvSpPr/>
            <p:nvPr/>
          </p:nvSpPr>
          <p:spPr>
            <a:xfrm>
              <a:off x="5005343" y="2031448"/>
              <a:ext cx="216000" cy="216000"/>
            </a:xfrm>
            <a:prstGeom prst="triangle">
              <a:avLst>
                <a:gd fmla="val 50000" name="adj"/>
              </a:avLst>
            </a:prstGeom>
            <a:solidFill>
              <a:srgbClr val="00B050"/>
            </a:solidFill>
            <a:ln cap="flat" cmpd="sng" w="1905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29" name="Google Shape;629;p21"/>
            <p:cNvSpPr txBox="1"/>
            <p:nvPr/>
          </p:nvSpPr>
          <p:spPr>
            <a:xfrm>
              <a:off x="4689248" y="2295244"/>
              <a:ext cx="81304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GOSAT</a:t>
              </a:r>
              <a:endParaRPr/>
            </a:p>
          </p:txBody>
        </p:sp>
        <p:sp>
          <p:nvSpPr>
            <p:cNvPr id="630" name="Google Shape;630;p21"/>
            <p:cNvSpPr/>
            <p:nvPr/>
          </p:nvSpPr>
          <p:spPr>
            <a:xfrm>
              <a:off x="3240182" y="2364390"/>
              <a:ext cx="216000" cy="216000"/>
            </a:xfrm>
            <a:prstGeom prst="triangle">
              <a:avLst>
                <a:gd fmla="val 50000" name="adj"/>
              </a:avLst>
            </a:prstGeom>
            <a:solidFill>
              <a:srgbClr val="00B050"/>
            </a:solidFill>
            <a:ln cap="flat" cmpd="sng" w="1905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31" name="Google Shape;631;p21"/>
            <p:cNvSpPr txBox="1"/>
            <p:nvPr/>
          </p:nvSpPr>
          <p:spPr>
            <a:xfrm>
              <a:off x="3009585" y="2679346"/>
              <a:ext cx="89319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OCO-2, </a:t>
              </a:r>
              <a:endParaRPr/>
            </a:p>
            <a:p>
              <a:pPr indent="0" lvl="0" marL="0" marR="0" rtl="0" algn="l">
                <a:spcBef>
                  <a:spcPts val="0"/>
                </a:spcBef>
                <a:spcAft>
                  <a:spcPts val="0"/>
                </a:spcAft>
                <a:buNone/>
              </a:pPr>
              <a:r>
                <a:rPr lang="en-US" sz="1400">
                  <a:solidFill>
                    <a:schemeClr val="dk1"/>
                  </a:solidFill>
                  <a:latin typeface="Arial"/>
                  <a:ea typeface="Arial"/>
                  <a:cs typeface="Arial"/>
                  <a:sym typeface="Arial"/>
                </a:rPr>
                <a:t>TANSAT</a:t>
              </a:r>
              <a:endParaRPr/>
            </a:p>
          </p:txBody>
        </p:sp>
        <p:sp>
          <p:nvSpPr>
            <p:cNvPr id="632" name="Google Shape;632;p21"/>
            <p:cNvSpPr/>
            <p:nvPr/>
          </p:nvSpPr>
          <p:spPr>
            <a:xfrm>
              <a:off x="3639776" y="3388681"/>
              <a:ext cx="216000" cy="216000"/>
            </a:xfrm>
            <a:prstGeom prst="triangle">
              <a:avLst>
                <a:gd fmla="val 50000" name="adj"/>
              </a:avLst>
            </a:prstGeom>
            <a:solidFill>
              <a:schemeClr val="accent3"/>
            </a:solidFill>
            <a:ln cap="flat" cmpd="sng" w="19050">
              <a:solidFill>
                <a:srgbClr val="42719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33" name="Google Shape;633;p21"/>
            <p:cNvSpPr txBox="1"/>
            <p:nvPr/>
          </p:nvSpPr>
          <p:spPr>
            <a:xfrm>
              <a:off x="2642922" y="3209210"/>
              <a:ext cx="91082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400">
                  <a:solidFill>
                    <a:schemeClr val="dk1"/>
                  </a:solidFill>
                  <a:latin typeface="Arial"/>
                  <a:ea typeface="Arial"/>
                  <a:cs typeface="Arial"/>
                  <a:sym typeface="Arial"/>
                </a:rPr>
                <a:t>GeoCarb</a:t>
              </a:r>
              <a:endParaRPr i="1" sz="1400">
                <a:solidFill>
                  <a:schemeClr val="dk1"/>
                </a:solidFill>
                <a:latin typeface="Arial"/>
                <a:ea typeface="Arial"/>
                <a:cs typeface="Arial"/>
                <a:sym typeface="Arial"/>
              </a:endParaRPr>
            </a:p>
          </p:txBody>
        </p:sp>
        <p:sp>
          <p:nvSpPr>
            <p:cNvPr id="634" name="Google Shape;634;p21"/>
            <p:cNvSpPr/>
            <p:nvPr/>
          </p:nvSpPr>
          <p:spPr>
            <a:xfrm>
              <a:off x="4867191" y="2025521"/>
              <a:ext cx="216000" cy="216000"/>
            </a:xfrm>
            <a:prstGeom prst="rect">
              <a:avLst/>
            </a:prstGeom>
            <a:gradFill>
              <a:gsLst>
                <a:gs pos="0">
                  <a:srgbClr val="7030A0"/>
                </a:gs>
                <a:gs pos="29000">
                  <a:srgbClr val="B3D1EC"/>
                </a:gs>
                <a:gs pos="100000">
                  <a:srgbClr val="FFC000"/>
                </a:gs>
              </a:gsLst>
              <a:lin ang="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35" name="Google Shape;635;p21"/>
            <p:cNvSpPr/>
            <p:nvPr/>
          </p:nvSpPr>
          <p:spPr>
            <a:xfrm>
              <a:off x="6280860" y="1741873"/>
              <a:ext cx="216000" cy="216000"/>
            </a:xfrm>
            <a:prstGeom prst="triangle">
              <a:avLst>
                <a:gd fmla="val 50000" name="adj"/>
              </a:avLst>
            </a:prstGeom>
            <a:solidFill>
              <a:srgbClr val="00B050"/>
            </a:solidFill>
            <a:ln cap="flat" cmpd="sng" w="1905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36" name="Google Shape;636;p21"/>
            <p:cNvSpPr/>
            <p:nvPr/>
          </p:nvSpPr>
          <p:spPr>
            <a:xfrm>
              <a:off x="5111511" y="2033387"/>
              <a:ext cx="216000" cy="216000"/>
            </a:xfrm>
            <a:prstGeom prst="triangle">
              <a:avLst>
                <a:gd fmla="val 50000" name="adj"/>
              </a:avLst>
            </a:prstGeom>
            <a:solidFill>
              <a:srgbClr val="00B050"/>
            </a:solidFill>
            <a:ln cap="flat" cmpd="sng" w="1905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37" name="Google Shape;637;p21"/>
            <p:cNvSpPr/>
            <p:nvPr/>
          </p:nvSpPr>
          <p:spPr>
            <a:xfrm>
              <a:off x="7295159" y="5708317"/>
              <a:ext cx="216000" cy="216000"/>
            </a:xfrm>
            <a:prstGeom prst="triangle">
              <a:avLst>
                <a:gd fmla="val 50000" name="adj"/>
              </a:avLst>
            </a:prstGeom>
            <a:solidFill>
              <a:srgbClr val="00B050"/>
            </a:solidFill>
            <a:ln cap="flat" cmpd="sng" w="1905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38" name="Google Shape;638;p21"/>
            <p:cNvSpPr/>
            <p:nvPr/>
          </p:nvSpPr>
          <p:spPr>
            <a:xfrm>
              <a:off x="7524313" y="5626993"/>
              <a:ext cx="151661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GHG(CH</a:t>
              </a:r>
              <a:r>
                <a:rPr baseline="-25000" lang="en-US" sz="1800">
                  <a:solidFill>
                    <a:srgbClr val="000000"/>
                  </a:solidFill>
                  <a:latin typeface="Calibri"/>
                  <a:ea typeface="Calibri"/>
                  <a:cs typeface="Calibri"/>
                  <a:sym typeface="Calibri"/>
                </a:rPr>
                <a:t>4</a:t>
              </a:r>
              <a:r>
                <a:rPr lang="en-US" sz="1800">
                  <a:solidFill>
                    <a:srgbClr val="000000"/>
                  </a:solidFill>
                  <a:latin typeface="Calibri"/>
                  <a:ea typeface="Calibri"/>
                  <a:cs typeface="Calibri"/>
                  <a:sym typeface="Calibri"/>
                </a:rPr>
                <a:t>,CO</a:t>
              </a:r>
              <a:r>
                <a:rPr baseline="-25000" lang="en-US" sz="1800">
                  <a:solidFill>
                    <a:srgbClr val="000000"/>
                  </a:solidFill>
                  <a:latin typeface="Calibri"/>
                  <a:ea typeface="Calibri"/>
                  <a:cs typeface="Calibri"/>
                  <a:sym typeface="Calibri"/>
                </a:rPr>
                <a:t>2</a:t>
              </a:r>
              <a:r>
                <a:rPr lang="en-US" sz="1800">
                  <a:solidFill>
                    <a:srgbClr val="000000"/>
                  </a:solidFill>
                  <a:latin typeface="Calibri"/>
                  <a:ea typeface="Calibri"/>
                  <a:cs typeface="Calibri"/>
                  <a:sym typeface="Calibri"/>
                </a:rPr>
                <a:t>)</a:t>
              </a:r>
              <a:endParaRPr sz="1800">
                <a:solidFill>
                  <a:srgbClr val="000000"/>
                </a:solidFill>
                <a:latin typeface="Calibri"/>
                <a:ea typeface="Calibri"/>
                <a:cs typeface="Calibri"/>
                <a:sym typeface="Calibri"/>
              </a:endParaRPr>
            </a:p>
          </p:txBody>
        </p:sp>
        <p:sp>
          <p:nvSpPr>
            <p:cNvPr id="639" name="Google Shape;639;p21"/>
            <p:cNvSpPr/>
            <p:nvPr/>
          </p:nvSpPr>
          <p:spPr>
            <a:xfrm>
              <a:off x="5202251" y="2551220"/>
              <a:ext cx="216000" cy="216000"/>
            </a:xfrm>
            <a:prstGeom prst="triangle">
              <a:avLst>
                <a:gd fmla="val 50000" name="adj"/>
              </a:avLst>
            </a:prstGeom>
            <a:solidFill>
              <a:srgbClr val="00B050"/>
            </a:solidFill>
            <a:ln cap="flat" cmpd="sng" w="1905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40" name="Google Shape;640;p21"/>
            <p:cNvSpPr/>
            <p:nvPr/>
          </p:nvSpPr>
          <p:spPr>
            <a:xfrm>
              <a:off x="4742028" y="2554374"/>
              <a:ext cx="216000" cy="216000"/>
            </a:xfrm>
            <a:prstGeom prst="triangle">
              <a:avLst>
                <a:gd fmla="val 50000" name="adj"/>
              </a:avLst>
            </a:prstGeom>
            <a:solidFill>
              <a:srgbClr val="00B050"/>
            </a:solidFill>
            <a:ln cap="flat" cmpd="sng" w="1905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sp>
        <p:nvSpPr>
          <p:cNvPr id="641" name="Google Shape;641;p21"/>
          <p:cNvSpPr txBox="1"/>
          <p:nvPr/>
        </p:nvSpPr>
        <p:spPr>
          <a:xfrm>
            <a:off x="9038065" y="6505599"/>
            <a:ext cx="248818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Verdana"/>
                <a:ea typeface="Verdana"/>
                <a:cs typeface="Verdana"/>
                <a:sym typeface="Verdana"/>
              </a:rPr>
              <a:t>[Kim et al. (BAMS 2020)]</a:t>
            </a:r>
            <a:endParaRPr sz="1400">
              <a:solidFill>
                <a:schemeClr val="lt1"/>
              </a:solidFill>
              <a:latin typeface="Verdana"/>
              <a:ea typeface="Verdana"/>
              <a:cs typeface="Verdana"/>
              <a:sym typeface="Verdana"/>
            </a:endParaRPr>
          </a:p>
        </p:txBody>
      </p:sp>
      <p:sp>
        <p:nvSpPr>
          <p:cNvPr id="642" name="Google Shape;642;p21"/>
          <p:cNvSpPr txBox="1"/>
          <p:nvPr>
            <p:ph type="title"/>
          </p:nvPr>
        </p:nvSpPr>
        <p:spPr>
          <a:xfrm>
            <a:off x="196553" y="242574"/>
            <a:ext cx="11814215" cy="5982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2800"/>
              <a:buFont typeface="Verdana"/>
              <a:buNone/>
            </a:pPr>
            <a:r>
              <a:rPr b="1" lang="en-US" sz="2800">
                <a:solidFill>
                  <a:schemeClr val="lt1"/>
                </a:solidFill>
                <a:latin typeface="Verdana"/>
                <a:ea typeface="Verdana"/>
                <a:cs typeface="Verdana"/>
                <a:sym typeface="Verdana"/>
              </a:rPr>
              <a:t>Development of satellite remote sensing instruments</a:t>
            </a:r>
            <a:endParaRPr b="1" baseline="-25000" sz="2800">
              <a:solidFill>
                <a:schemeClr val="lt1"/>
              </a:solidFill>
              <a:latin typeface="Verdana"/>
              <a:ea typeface="Verdana"/>
              <a:cs typeface="Verdana"/>
              <a:sym typeface="Verdana"/>
            </a:endParaRPr>
          </a:p>
        </p:txBody>
      </p:sp>
      <p:sp>
        <p:nvSpPr>
          <p:cNvPr id="643" name="Google Shape;643;p21"/>
          <p:cNvSpPr/>
          <p:nvPr/>
        </p:nvSpPr>
        <p:spPr>
          <a:xfrm>
            <a:off x="3216094" y="4649735"/>
            <a:ext cx="215610" cy="218295"/>
          </a:xfrm>
          <a:prstGeom prst="rect">
            <a:avLst/>
          </a:prstGeom>
          <a:noFill/>
          <a:ln cap="flat" cmpd="sng" w="9525">
            <a:solidFill>
              <a:srgbClr val="00206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66"/>
              </a:buClr>
              <a:buSzPts val="3075"/>
              <a:buFont typeface="Gulimche"/>
              <a:buNone/>
            </a:pPr>
            <a:r>
              <a:t/>
            </a:r>
            <a:endParaRPr b="1" sz="2050">
              <a:solidFill>
                <a:schemeClr val="lt1"/>
              </a:solidFill>
              <a:latin typeface="Arial"/>
              <a:ea typeface="Arial"/>
              <a:cs typeface="Arial"/>
              <a:sym typeface="Arial"/>
            </a:endParaRPr>
          </a:p>
        </p:txBody>
      </p:sp>
      <p:sp>
        <p:nvSpPr>
          <p:cNvPr id="644" name="Google Shape;644;p21"/>
          <p:cNvSpPr/>
          <p:nvPr/>
        </p:nvSpPr>
        <p:spPr>
          <a:xfrm>
            <a:off x="3494818" y="4649735"/>
            <a:ext cx="224918" cy="239170"/>
          </a:xfrm>
          <a:prstGeom prst="ellipse">
            <a:avLst/>
          </a:prstGeom>
          <a:noFill/>
          <a:ln cap="flat" cmpd="sng" w="9525">
            <a:solidFill>
              <a:srgbClr val="00206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66"/>
              </a:buClr>
              <a:buSzPts val="3075"/>
              <a:buFont typeface="Gulimche"/>
              <a:buNone/>
            </a:pPr>
            <a:r>
              <a:t/>
            </a:r>
            <a:endParaRPr b="1" sz="2050">
              <a:solidFill>
                <a:schemeClr val="lt1"/>
              </a:solidFill>
              <a:latin typeface="Arial"/>
              <a:ea typeface="Arial"/>
              <a:cs typeface="Arial"/>
              <a:sym typeface="Arial"/>
            </a:endParaRPr>
          </a:p>
        </p:txBody>
      </p:sp>
      <p:sp>
        <p:nvSpPr>
          <p:cNvPr id="645" name="Google Shape;645;p21"/>
          <p:cNvSpPr txBox="1"/>
          <p:nvPr/>
        </p:nvSpPr>
        <p:spPr>
          <a:xfrm>
            <a:off x="3043624" y="4862574"/>
            <a:ext cx="78258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400">
                <a:solidFill>
                  <a:schemeClr val="dk1"/>
                </a:solidFill>
                <a:latin typeface="Arial"/>
                <a:ea typeface="Arial"/>
                <a:cs typeface="Arial"/>
                <a:sym typeface="Arial"/>
              </a:rPr>
              <a:t>GeoXO</a:t>
            </a:r>
            <a:endParaRPr i="1" sz="1400">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GEO Air Quality + Met + OC Constellation</a:t>
            </a:r>
            <a:endParaRPr/>
          </a:p>
        </p:txBody>
      </p:sp>
      <p:sp>
        <p:nvSpPr>
          <p:cNvPr id="651" name="Google Shape;651;p22"/>
          <p:cNvSpPr txBox="1"/>
          <p:nvPr>
            <p:ph idx="4294967295" type="sldNum"/>
          </p:nvPr>
        </p:nvSpPr>
        <p:spPr>
          <a:xfrm>
            <a:off x="5387849" y="6265863"/>
            <a:ext cx="1117600" cy="47625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pic>
        <p:nvPicPr>
          <p:cNvPr id="652" name="Google Shape;652;p22"/>
          <p:cNvPicPr preferRelativeResize="0"/>
          <p:nvPr/>
        </p:nvPicPr>
        <p:blipFill rotWithShape="1">
          <a:blip r:embed="rId3">
            <a:alphaModFix/>
          </a:blip>
          <a:srcRect b="0" l="0" r="0" t="0"/>
          <a:stretch/>
        </p:blipFill>
        <p:spPr>
          <a:xfrm>
            <a:off x="1842193" y="795340"/>
            <a:ext cx="6466836" cy="6062659"/>
          </a:xfrm>
          <a:prstGeom prst="rect">
            <a:avLst/>
          </a:prstGeom>
          <a:noFill/>
          <a:ln>
            <a:noFill/>
          </a:ln>
        </p:spPr>
      </p:pic>
      <p:sp>
        <p:nvSpPr>
          <p:cNvPr id="653" name="Google Shape;653;p22"/>
          <p:cNvSpPr txBox="1"/>
          <p:nvPr/>
        </p:nvSpPr>
        <p:spPr>
          <a:xfrm rot="-5400000">
            <a:off x="563197" y="5415396"/>
            <a:ext cx="215636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[Kim et al. (BAMS 2020)]</a:t>
            </a:r>
            <a:endParaRPr sz="1400">
              <a:solidFill>
                <a:schemeClr val="lt1"/>
              </a:solidFill>
              <a:latin typeface="Arial"/>
              <a:ea typeface="Arial"/>
              <a:cs typeface="Arial"/>
              <a:sym typeface="Arial"/>
            </a:endParaRPr>
          </a:p>
        </p:txBody>
      </p:sp>
      <p:pic>
        <p:nvPicPr>
          <p:cNvPr id="654" name="Google Shape;654;p22"/>
          <p:cNvPicPr preferRelativeResize="0"/>
          <p:nvPr/>
        </p:nvPicPr>
        <p:blipFill rotWithShape="1">
          <a:blip r:embed="rId4">
            <a:alphaModFix/>
          </a:blip>
          <a:srcRect b="0" l="0" r="0" t="0"/>
          <a:stretch/>
        </p:blipFill>
        <p:spPr>
          <a:xfrm>
            <a:off x="1863143" y="6457918"/>
            <a:ext cx="1204064" cy="365792"/>
          </a:xfrm>
          <a:prstGeom prst="rect">
            <a:avLst/>
          </a:prstGeom>
          <a:noFill/>
          <a:ln>
            <a:noFill/>
          </a:ln>
        </p:spPr>
      </p:pic>
      <p:pic>
        <p:nvPicPr>
          <p:cNvPr id="655" name="Google Shape;655;p22"/>
          <p:cNvPicPr preferRelativeResize="0"/>
          <p:nvPr/>
        </p:nvPicPr>
        <p:blipFill rotWithShape="1">
          <a:blip r:embed="rId5">
            <a:alphaModFix/>
          </a:blip>
          <a:srcRect b="0" l="0" r="0" t="0"/>
          <a:stretch/>
        </p:blipFill>
        <p:spPr>
          <a:xfrm rot="3307906">
            <a:off x="7611419" y="1544064"/>
            <a:ext cx="634201" cy="883545"/>
          </a:xfrm>
          <a:prstGeom prst="rect">
            <a:avLst/>
          </a:prstGeom>
          <a:noFill/>
          <a:ln>
            <a:noFill/>
          </a:ln>
        </p:spPr>
      </p:pic>
      <p:pic>
        <p:nvPicPr>
          <p:cNvPr id="656" name="Google Shape;656;p22"/>
          <p:cNvPicPr preferRelativeResize="0"/>
          <p:nvPr/>
        </p:nvPicPr>
        <p:blipFill rotWithShape="1">
          <a:blip r:embed="rId6">
            <a:alphaModFix/>
          </a:blip>
          <a:srcRect b="0" l="0" r="0" t="0"/>
          <a:stretch/>
        </p:blipFill>
        <p:spPr>
          <a:xfrm rot="1847044">
            <a:off x="6881660" y="142877"/>
            <a:ext cx="818498" cy="867283"/>
          </a:xfrm>
          <a:prstGeom prst="rect">
            <a:avLst/>
          </a:prstGeom>
          <a:noFill/>
          <a:ln>
            <a:noFill/>
          </a:ln>
        </p:spPr>
      </p:pic>
      <p:pic>
        <p:nvPicPr>
          <p:cNvPr id="657" name="Google Shape;657;p22"/>
          <p:cNvPicPr preferRelativeResize="0"/>
          <p:nvPr/>
        </p:nvPicPr>
        <p:blipFill rotWithShape="1">
          <a:blip r:embed="rId7">
            <a:alphaModFix/>
          </a:blip>
          <a:srcRect b="0" l="0" r="0" t="0"/>
          <a:stretch/>
        </p:blipFill>
        <p:spPr>
          <a:xfrm>
            <a:off x="4907033" y="576519"/>
            <a:ext cx="617939" cy="883545"/>
          </a:xfrm>
          <a:prstGeom prst="rect">
            <a:avLst/>
          </a:prstGeom>
          <a:noFill/>
          <a:ln>
            <a:noFill/>
          </a:ln>
        </p:spPr>
      </p:pic>
      <p:pic>
        <p:nvPicPr>
          <p:cNvPr id="658" name="Google Shape;658;p22"/>
          <p:cNvPicPr preferRelativeResize="0"/>
          <p:nvPr/>
        </p:nvPicPr>
        <p:blipFill rotWithShape="1">
          <a:blip r:embed="rId8">
            <a:alphaModFix/>
          </a:blip>
          <a:srcRect b="0" l="0" r="0" t="0"/>
          <a:stretch/>
        </p:blipFill>
        <p:spPr>
          <a:xfrm rot="-7652378">
            <a:off x="4269218" y="6139203"/>
            <a:ext cx="999586" cy="792775"/>
          </a:xfrm>
          <a:prstGeom prst="rect">
            <a:avLst/>
          </a:prstGeom>
          <a:noFill/>
          <a:ln>
            <a:noFill/>
          </a:ln>
        </p:spPr>
      </p:pic>
      <p:sp>
        <p:nvSpPr>
          <p:cNvPr id="659" name="Google Shape;659;p22"/>
          <p:cNvSpPr txBox="1"/>
          <p:nvPr/>
        </p:nvSpPr>
        <p:spPr>
          <a:xfrm>
            <a:off x="3930425" y="6577607"/>
            <a:ext cx="61266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AMI2</a:t>
            </a:r>
            <a:endParaRPr b="1" sz="1400">
              <a:solidFill>
                <a:schemeClr val="dk1"/>
              </a:solidFill>
              <a:latin typeface="Arial"/>
              <a:ea typeface="Arial"/>
              <a:cs typeface="Arial"/>
              <a:sym typeface="Arial"/>
            </a:endParaRPr>
          </a:p>
        </p:txBody>
      </p:sp>
      <p:sp>
        <p:nvSpPr>
          <p:cNvPr id="660" name="Google Shape;660;p22"/>
          <p:cNvSpPr txBox="1"/>
          <p:nvPr/>
        </p:nvSpPr>
        <p:spPr>
          <a:xfrm>
            <a:off x="5442593" y="6289575"/>
            <a:ext cx="74251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GOCI3</a:t>
            </a:r>
            <a:endParaRPr b="1" sz="1400">
              <a:solidFill>
                <a:schemeClr val="dk1"/>
              </a:solidFill>
              <a:latin typeface="Arial"/>
              <a:ea typeface="Arial"/>
              <a:cs typeface="Arial"/>
              <a:sym typeface="Arial"/>
            </a:endParaRPr>
          </a:p>
        </p:txBody>
      </p:sp>
      <p:sp>
        <p:nvSpPr>
          <p:cNvPr id="661" name="Google Shape;661;p22"/>
          <p:cNvSpPr txBox="1"/>
          <p:nvPr/>
        </p:nvSpPr>
        <p:spPr>
          <a:xfrm>
            <a:off x="6958741" y="6597352"/>
            <a:ext cx="28405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2</a:t>
            </a:r>
            <a:endParaRPr b="1" sz="1400">
              <a:solidFill>
                <a:schemeClr val="dk1"/>
              </a:solidFill>
              <a:latin typeface="Arial"/>
              <a:ea typeface="Arial"/>
              <a:cs typeface="Arial"/>
              <a:sym typeface="Arial"/>
            </a:endParaRPr>
          </a:p>
        </p:txBody>
      </p:sp>
      <p:pic>
        <p:nvPicPr>
          <p:cNvPr id="662" name="Google Shape;662;p22"/>
          <p:cNvPicPr preferRelativeResize="0"/>
          <p:nvPr/>
        </p:nvPicPr>
        <p:blipFill rotWithShape="1">
          <a:blip r:embed="rId9">
            <a:alphaModFix/>
          </a:blip>
          <a:srcRect b="0" l="0" r="0" t="0"/>
          <a:stretch/>
        </p:blipFill>
        <p:spPr>
          <a:xfrm>
            <a:off x="2850305" y="1473107"/>
            <a:ext cx="634992" cy="717025"/>
          </a:xfrm>
          <a:prstGeom prst="rect">
            <a:avLst/>
          </a:prstGeom>
          <a:noFill/>
          <a:ln>
            <a:noFill/>
          </a:ln>
        </p:spPr>
      </p:pic>
      <p:sp>
        <p:nvSpPr>
          <p:cNvPr id="663" name="Google Shape;663;p22"/>
          <p:cNvSpPr txBox="1"/>
          <p:nvPr/>
        </p:nvSpPr>
        <p:spPr>
          <a:xfrm>
            <a:off x="2202233" y="1268760"/>
            <a:ext cx="68159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MTG</a:t>
            </a:r>
            <a:endParaRPr/>
          </a:p>
          <a:p>
            <a:pPr indent="0" lvl="0" marL="0" marR="0" rtl="0" algn="l">
              <a:spcBef>
                <a:spcPts val="0"/>
              </a:spcBef>
              <a:spcAft>
                <a:spcPts val="0"/>
              </a:spcAft>
              <a:buNone/>
            </a:pPr>
            <a:r>
              <a:rPr b="1" lang="en-US" sz="1400">
                <a:solidFill>
                  <a:schemeClr val="dk1"/>
                </a:solidFill>
                <a:latin typeface="Arial"/>
                <a:ea typeface="Arial"/>
                <a:cs typeface="Arial"/>
                <a:sym typeface="Arial"/>
              </a:rPr>
              <a:t>MFG..</a:t>
            </a:r>
            <a:endParaRPr b="1" sz="1400">
              <a:solidFill>
                <a:schemeClr val="dk1"/>
              </a:solidFill>
              <a:latin typeface="Arial"/>
              <a:ea typeface="Arial"/>
              <a:cs typeface="Arial"/>
              <a:sym typeface="Arial"/>
            </a:endParaRPr>
          </a:p>
        </p:txBody>
      </p:sp>
      <p:sp>
        <p:nvSpPr>
          <p:cNvPr id="664" name="Google Shape;664;p22"/>
          <p:cNvSpPr txBox="1"/>
          <p:nvPr/>
        </p:nvSpPr>
        <p:spPr>
          <a:xfrm>
            <a:off x="3138337" y="1196752"/>
            <a:ext cx="473206"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FCI</a:t>
            </a:r>
            <a:endParaRPr/>
          </a:p>
        </p:txBody>
      </p:sp>
      <p:sp>
        <p:nvSpPr>
          <p:cNvPr id="665" name="Google Shape;665;p22"/>
          <p:cNvSpPr txBox="1"/>
          <p:nvPr/>
        </p:nvSpPr>
        <p:spPr>
          <a:xfrm rot="-3459224">
            <a:off x="7080217" y="982097"/>
            <a:ext cx="97174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GeoXO C</a:t>
            </a:r>
            <a:endParaRPr/>
          </a:p>
        </p:txBody>
      </p:sp>
      <p:sp>
        <p:nvSpPr>
          <p:cNvPr id="666" name="Google Shape;666;p22"/>
          <p:cNvSpPr txBox="1"/>
          <p:nvPr/>
        </p:nvSpPr>
        <p:spPr>
          <a:xfrm rot="-2059696">
            <a:off x="7163497" y="1446183"/>
            <a:ext cx="101181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GeoXO W</a:t>
            </a:r>
            <a:endParaRPr/>
          </a:p>
        </p:txBody>
      </p:sp>
      <p:sp>
        <p:nvSpPr>
          <p:cNvPr id="667" name="Google Shape;667;p22"/>
          <p:cNvSpPr txBox="1"/>
          <p:nvPr/>
        </p:nvSpPr>
        <p:spPr>
          <a:xfrm rot="-5400000">
            <a:off x="4308922" y="1065858"/>
            <a:ext cx="96212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GeoXO E</a:t>
            </a:r>
            <a:endParaRPr/>
          </a:p>
        </p:txBody>
      </p:sp>
      <p:cxnSp>
        <p:nvCxnSpPr>
          <p:cNvPr id="668" name="Google Shape;668;p22"/>
          <p:cNvCxnSpPr>
            <a:endCxn id="657" idx="2"/>
          </p:cNvCxnSpPr>
          <p:nvPr/>
        </p:nvCxnSpPr>
        <p:spPr>
          <a:xfrm flipH="1" rot="10800000">
            <a:off x="4855703" y="1460064"/>
            <a:ext cx="360300" cy="1220700"/>
          </a:xfrm>
          <a:prstGeom prst="straightConnector1">
            <a:avLst/>
          </a:prstGeom>
          <a:noFill/>
          <a:ln cap="flat" cmpd="sng" w="19050">
            <a:solidFill>
              <a:srgbClr val="FFC000"/>
            </a:solidFill>
            <a:prstDash val="dash"/>
            <a:round/>
            <a:headEnd len="sm" w="sm" type="none"/>
            <a:tailEnd len="sm" w="sm" type="none"/>
          </a:ln>
        </p:spPr>
      </p:cxnSp>
      <p:cxnSp>
        <p:nvCxnSpPr>
          <p:cNvPr id="669" name="Google Shape;669;p22"/>
          <p:cNvCxnSpPr/>
          <p:nvPr/>
        </p:nvCxnSpPr>
        <p:spPr>
          <a:xfrm rot="10800000">
            <a:off x="5251651" y="1473109"/>
            <a:ext cx="536304" cy="1056815"/>
          </a:xfrm>
          <a:prstGeom prst="straightConnector1">
            <a:avLst/>
          </a:prstGeom>
          <a:noFill/>
          <a:ln cap="flat" cmpd="sng" w="19050">
            <a:solidFill>
              <a:srgbClr val="FFC000"/>
            </a:solidFill>
            <a:prstDash val="dash"/>
            <a:round/>
            <a:headEnd len="sm" w="sm" type="none"/>
            <a:tailEnd len="sm" w="sm" type="none"/>
          </a:ln>
        </p:spPr>
      </p:cxnSp>
      <p:cxnSp>
        <p:nvCxnSpPr>
          <p:cNvPr id="670" name="Google Shape;670;p22"/>
          <p:cNvCxnSpPr/>
          <p:nvPr/>
        </p:nvCxnSpPr>
        <p:spPr>
          <a:xfrm flipH="1" rot="10800000">
            <a:off x="5442593" y="992012"/>
            <a:ext cx="1587187" cy="1449631"/>
          </a:xfrm>
          <a:prstGeom prst="straightConnector1">
            <a:avLst/>
          </a:prstGeom>
          <a:noFill/>
          <a:ln cap="flat" cmpd="sng" w="19050">
            <a:solidFill>
              <a:srgbClr val="FFC000"/>
            </a:solidFill>
            <a:prstDash val="dash"/>
            <a:round/>
            <a:headEnd len="sm" w="sm" type="none"/>
            <a:tailEnd len="sm" w="sm" type="none"/>
          </a:ln>
        </p:spPr>
      </p:cxnSp>
      <p:cxnSp>
        <p:nvCxnSpPr>
          <p:cNvPr id="671" name="Google Shape;671;p22"/>
          <p:cNvCxnSpPr>
            <a:endCxn id="656" idx="2"/>
          </p:cNvCxnSpPr>
          <p:nvPr/>
        </p:nvCxnSpPr>
        <p:spPr>
          <a:xfrm flipH="1" rot="10800000">
            <a:off x="6279070" y="949061"/>
            <a:ext cx="789900" cy="1878900"/>
          </a:xfrm>
          <a:prstGeom prst="straightConnector1">
            <a:avLst/>
          </a:prstGeom>
          <a:noFill/>
          <a:ln cap="flat" cmpd="sng" w="19050">
            <a:solidFill>
              <a:srgbClr val="FFC000"/>
            </a:solidFill>
            <a:prstDash val="dash"/>
            <a:round/>
            <a:headEnd len="sm" w="sm" type="none"/>
            <a:tailEnd len="sm" w="sm" type="none"/>
          </a:ln>
        </p:spPr>
      </p:cxnSp>
      <p:cxnSp>
        <p:nvCxnSpPr>
          <p:cNvPr id="672" name="Google Shape;672;p22"/>
          <p:cNvCxnSpPr>
            <a:endCxn id="655" idx="2"/>
          </p:cNvCxnSpPr>
          <p:nvPr/>
        </p:nvCxnSpPr>
        <p:spPr>
          <a:xfrm flipH="1" rot="10800000">
            <a:off x="6161459" y="2238394"/>
            <a:ext cx="1404600" cy="433500"/>
          </a:xfrm>
          <a:prstGeom prst="straightConnector1">
            <a:avLst/>
          </a:prstGeom>
          <a:noFill/>
          <a:ln cap="flat" cmpd="sng" w="19050">
            <a:solidFill>
              <a:srgbClr val="FFC000"/>
            </a:solidFill>
            <a:prstDash val="dash"/>
            <a:round/>
            <a:headEnd len="sm" w="sm" type="none"/>
            <a:tailEnd len="sm" w="sm" type="none"/>
          </a:ln>
        </p:spPr>
      </p:cxnSp>
      <p:cxnSp>
        <p:nvCxnSpPr>
          <p:cNvPr id="673" name="Google Shape;673;p22"/>
          <p:cNvCxnSpPr/>
          <p:nvPr/>
        </p:nvCxnSpPr>
        <p:spPr>
          <a:xfrm flipH="1" rot="10800000">
            <a:off x="6624561" y="2244848"/>
            <a:ext cx="976374" cy="1748618"/>
          </a:xfrm>
          <a:prstGeom prst="straightConnector1">
            <a:avLst/>
          </a:prstGeom>
          <a:noFill/>
          <a:ln cap="flat" cmpd="sng" w="19050">
            <a:solidFill>
              <a:srgbClr val="FFC000"/>
            </a:solidFill>
            <a:prstDash val="dash"/>
            <a:round/>
            <a:headEnd len="sm" w="sm" type="none"/>
            <a:tailEnd len="sm" w="sm" type="none"/>
          </a:ln>
        </p:spPr>
      </p:cxnSp>
      <p:cxnSp>
        <p:nvCxnSpPr>
          <p:cNvPr id="674" name="Google Shape;674;p22"/>
          <p:cNvCxnSpPr/>
          <p:nvPr/>
        </p:nvCxnSpPr>
        <p:spPr>
          <a:xfrm flipH="1">
            <a:off x="2895118" y="2680689"/>
            <a:ext cx="1950458" cy="248975"/>
          </a:xfrm>
          <a:prstGeom prst="straightConnector1">
            <a:avLst/>
          </a:prstGeom>
          <a:noFill/>
          <a:ln cap="flat" cmpd="sng" w="19050">
            <a:solidFill>
              <a:srgbClr val="FFC000"/>
            </a:solidFill>
            <a:prstDash val="dash"/>
            <a:round/>
            <a:headEnd len="sm" w="sm" type="none"/>
            <a:tailEnd len="sm" w="sm" type="none"/>
          </a:ln>
        </p:spPr>
      </p:cxnSp>
      <p:cxnSp>
        <p:nvCxnSpPr>
          <p:cNvPr id="675" name="Google Shape;675;p22"/>
          <p:cNvCxnSpPr/>
          <p:nvPr/>
        </p:nvCxnSpPr>
        <p:spPr>
          <a:xfrm rot="10800000">
            <a:off x="2883830" y="2908484"/>
            <a:ext cx="1265371" cy="1906528"/>
          </a:xfrm>
          <a:prstGeom prst="straightConnector1">
            <a:avLst/>
          </a:prstGeom>
          <a:noFill/>
          <a:ln cap="flat" cmpd="sng" w="19050">
            <a:solidFill>
              <a:srgbClr val="FFC000"/>
            </a:solidFill>
            <a:prstDash val="dash"/>
            <a:round/>
            <a:headEnd len="sm" w="sm" type="none"/>
            <a:tailEnd len="sm" w="sm" type="none"/>
          </a:ln>
        </p:spPr>
      </p:cxnSp>
      <p:cxnSp>
        <p:nvCxnSpPr>
          <p:cNvPr id="676" name="Google Shape;676;p22"/>
          <p:cNvCxnSpPr/>
          <p:nvPr/>
        </p:nvCxnSpPr>
        <p:spPr>
          <a:xfrm rot="10800000">
            <a:off x="4129792" y="4815012"/>
            <a:ext cx="2106396" cy="1572079"/>
          </a:xfrm>
          <a:prstGeom prst="straightConnector1">
            <a:avLst/>
          </a:prstGeom>
          <a:noFill/>
          <a:ln cap="flat" cmpd="sng" w="19050">
            <a:solidFill>
              <a:srgbClr val="FFC000"/>
            </a:solidFill>
            <a:prstDash val="dash"/>
            <a:round/>
            <a:headEnd len="sm" w="sm" type="none"/>
            <a:tailEnd len="sm" w="sm" type="none"/>
          </a:ln>
        </p:spPr>
      </p:cxnSp>
      <p:cxnSp>
        <p:nvCxnSpPr>
          <p:cNvPr id="677" name="Google Shape;677;p22"/>
          <p:cNvCxnSpPr/>
          <p:nvPr/>
        </p:nvCxnSpPr>
        <p:spPr>
          <a:xfrm flipH="1" rot="10800000">
            <a:off x="6161327" y="4030023"/>
            <a:ext cx="451409" cy="2259551"/>
          </a:xfrm>
          <a:prstGeom prst="straightConnector1">
            <a:avLst/>
          </a:prstGeom>
          <a:noFill/>
          <a:ln cap="flat" cmpd="sng" w="19050">
            <a:solidFill>
              <a:srgbClr val="FFC000"/>
            </a:solidFill>
            <a:prstDash val="dash"/>
            <a:round/>
            <a:headEnd len="sm" w="sm" type="none"/>
            <a:tailEnd len="sm" w="sm" type="none"/>
          </a:ln>
        </p:spPr>
      </p:cxnSp>
      <p:sp>
        <p:nvSpPr>
          <p:cNvPr id="678" name="Google Shape;678;p22"/>
          <p:cNvSpPr txBox="1"/>
          <p:nvPr/>
        </p:nvSpPr>
        <p:spPr>
          <a:xfrm>
            <a:off x="8624835" y="798959"/>
            <a:ext cx="3375822" cy="563231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FF00"/>
                </a:solidFill>
                <a:latin typeface="Arial"/>
                <a:ea typeface="Arial"/>
                <a:cs typeface="Arial"/>
                <a:sym typeface="Arial"/>
              </a:rPr>
              <a:t>Era of GeoXO &amp; TEMPO 2</a:t>
            </a:r>
            <a:endParaRPr/>
          </a:p>
          <a:p>
            <a:pPr indent="-171450" lvl="0" marL="285750" marR="0" rtl="0" algn="l">
              <a:spcBef>
                <a:spcPts val="0"/>
              </a:spcBef>
              <a:spcAft>
                <a:spcPts val="0"/>
              </a:spcAft>
              <a:buClr>
                <a:schemeClr val="dk1"/>
              </a:buClr>
              <a:buSzPts val="1800"/>
              <a:buFont typeface="Noto Sans Symbols"/>
              <a:buNone/>
            </a:pPr>
            <a:r>
              <a:t/>
            </a:r>
            <a:endParaRPr sz="1800">
              <a:solidFill>
                <a:srgbClr val="FFFF00"/>
              </a:solidFill>
              <a:latin typeface="Arial"/>
              <a:ea typeface="Arial"/>
              <a:cs typeface="Arial"/>
              <a:sym typeface="Arial"/>
            </a:endParaRPr>
          </a:p>
          <a:p>
            <a:pPr indent="-285750" lvl="0" marL="285750" marR="0" rtl="0" algn="l">
              <a:spcBef>
                <a:spcPts val="0"/>
              </a:spcBef>
              <a:spcAft>
                <a:spcPts val="0"/>
              </a:spcAft>
              <a:buClr>
                <a:srgbClr val="FFFF00"/>
              </a:buClr>
              <a:buSzPts val="1800"/>
              <a:buFont typeface="Noto Sans Symbols"/>
              <a:buChar char="✔"/>
            </a:pPr>
            <a:r>
              <a:rPr lang="en-US" sz="1800">
                <a:solidFill>
                  <a:srgbClr val="FFFF00"/>
                </a:solidFill>
                <a:latin typeface="Arial"/>
                <a:ea typeface="Arial"/>
                <a:cs typeface="Arial"/>
                <a:sym typeface="Arial"/>
              </a:rPr>
              <a:t>Wider spatial coverage including Southern Hemisphere</a:t>
            </a:r>
            <a:endParaRPr/>
          </a:p>
          <a:p>
            <a:pPr indent="-285750" lvl="0" marL="285750" marR="0" rtl="0" algn="l">
              <a:spcBef>
                <a:spcPts val="0"/>
              </a:spcBef>
              <a:spcAft>
                <a:spcPts val="0"/>
              </a:spcAft>
              <a:buClr>
                <a:srgbClr val="FFFF00"/>
              </a:buClr>
              <a:buSzPts val="1800"/>
              <a:buFont typeface="Noto Sans Symbols"/>
              <a:buChar char="✔"/>
            </a:pPr>
            <a:r>
              <a:rPr lang="en-US" sz="1800">
                <a:solidFill>
                  <a:srgbClr val="FFFF00"/>
                </a:solidFill>
                <a:latin typeface="Arial"/>
                <a:ea typeface="Arial"/>
                <a:cs typeface="Arial"/>
                <a:sym typeface="Arial"/>
              </a:rPr>
              <a:t>Higher spatial resolution up to &lt; 1 km</a:t>
            </a:r>
            <a:endParaRPr/>
          </a:p>
          <a:p>
            <a:pPr indent="-285750" lvl="0" marL="285750" marR="0" rtl="0" algn="l">
              <a:spcBef>
                <a:spcPts val="0"/>
              </a:spcBef>
              <a:spcAft>
                <a:spcPts val="0"/>
              </a:spcAft>
              <a:buClr>
                <a:srgbClr val="FFFF00"/>
              </a:buClr>
              <a:buSzPts val="1800"/>
              <a:buFont typeface="Noto Sans Symbols"/>
              <a:buChar char="✔"/>
            </a:pPr>
            <a:r>
              <a:rPr lang="en-US" sz="1800">
                <a:solidFill>
                  <a:srgbClr val="FFFF00"/>
                </a:solidFill>
                <a:latin typeface="Arial"/>
                <a:ea typeface="Arial"/>
                <a:cs typeface="Arial"/>
                <a:sym typeface="Arial"/>
              </a:rPr>
              <a:t>Higher spectral coverage including IR</a:t>
            </a:r>
            <a:endParaRPr/>
          </a:p>
          <a:p>
            <a:pPr indent="0" lvl="0" marL="0" marR="0" rtl="0" algn="l">
              <a:spcBef>
                <a:spcPts val="0"/>
              </a:spcBef>
              <a:spcAft>
                <a:spcPts val="0"/>
              </a:spcAft>
              <a:buNone/>
            </a:pPr>
            <a:r>
              <a:rPr lang="en-US" sz="1800">
                <a:solidFill>
                  <a:srgbClr val="FFFF00"/>
                </a:solidFill>
                <a:latin typeface="Arial"/>
                <a:ea typeface="Arial"/>
                <a:cs typeface="Arial"/>
                <a:sym typeface="Arial"/>
              </a:rPr>
              <a:t>     - TEMPO + IASI + GeoCarb </a:t>
            </a:r>
            <a:endParaRPr/>
          </a:p>
          <a:p>
            <a:pPr indent="0" lvl="0" marL="0" marR="0" rtl="0" algn="l">
              <a:spcBef>
                <a:spcPts val="0"/>
              </a:spcBef>
              <a:spcAft>
                <a:spcPts val="0"/>
              </a:spcAft>
              <a:buNone/>
            </a:pPr>
            <a:r>
              <a:rPr lang="en-US" sz="1800">
                <a:solidFill>
                  <a:srgbClr val="FFFF00"/>
                </a:solidFill>
                <a:latin typeface="Arial"/>
                <a:ea typeface="Arial"/>
                <a:cs typeface="Arial"/>
                <a:sym typeface="Arial"/>
              </a:rPr>
              <a:t>       capability</a:t>
            </a:r>
            <a:endParaRPr/>
          </a:p>
          <a:p>
            <a:pPr indent="-285750" lvl="0" marL="285750" marR="0" rtl="0" algn="l">
              <a:spcBef>
                <a:spcPts val="0"/>
              </a:spcBef>
              <a:spcAft>
                <a:spcPts val="0"/>
              </a:spcAft>
              <a:buClr>
                <a:srgbClr val="FFFF00"/>
              </a:buClr>
              <a:buSzPts val="1800"/>
              <a:buFont typeface="Noto Sans Symbols"/>
              <a:buChar char="✔"/>
            </a:pPr>
            <a:r>
              <a:rPr lang="en-US" sz="1800">
                <a:solidFill>
                  <a:srgbClr val="FFFF00"/>
                </a:solidFill>
                <a:latin typeface="Arial"/>
                <a:ea typeface="Arial"/>
                <a:cs typeface="Arial"/>
                <a:sym typeface="Arial"/>
              </a:rPr>
              <a:t>Higher temporal resolution up to 5 minutes</a:t>
            </a:r>
            <a:endParaRPr/>
          </a:p>
          <a:p>
            <a:pPr indent="-285750" lvl="0" marL="285750" marR="0" rtl="0" algn="l">
              <a:spcBef>
                <a:spcPts val="0"/>
              </a:spcBef>
              <a:spcAft>
                <a:spcPts val="0"/>
              </a:spcAft>
              <a:buClr>
                <a:srgbClr val="FFFF00"/>
              </a:buClr>
              <a:buSzPts val="1800"/>
              <a:buFont typeface="Noto Sans Symbols"/>
              <a:buChar char="✔"/>
            </a:pPr>
            <a:r>
              <a:rPr lang="en-US" sz="1800">
                <a:solidFill>
                  <a:srgbClr val="FFFF00"/>
                </a:solidFill>
                <a:latin typeface="Arial"/>
                <a:ea typeface="Arial"/>
                <a:cs typeface="Arial"/>
                <a:sym typeface="Arial"/>
              </a:rPr>
              <a:t>Air Quality + Met + OC</a:t>
            </a:r>
            <a:endParaRPr/>
          </a:p>
          <a:p>
            <a:pPr indent="0" lvl="0" marL="0" marR="0" rtl="0" algn="l">
              <a:spcBef>
                <a:spcPts val="0"/>
              </a:spcBef>
              <a:spcAft>
                <a:spcPts val="0"/>
              </a:spcAft>
              <a:buNone/>
            </a:pPr>
            <a:r>
              <a:rPr lang="en-US" sz="1800">
                <a:solidFill>
                  <a:srgbClr val="FFFF00"/>
                </a:solidFill>
                <a:latin typeface="Arial"/>
                <a:ea typeface="Arial"/>
                <a:cs typeface="Arial"/>
                <a:sym typeface="Arial"/>
              </a:rPr>
              <a:t>    + Public Health</a:t>
            </a:r>
            <a:endParaRPr/>
          </a:p>
          <a:p>
            <a:pPr indent="-285750" lvl="0" marL="285750" marR="0" rtl="0" algn="l">
              <a:spcBef>
                <a:spcPts val="0"/>
              </a:spcBef>
              <a:spcAft>
                <a:spcPts val="0"/>
              </a:spcAft>
              <a:buClr>
                <a:srgbClr val="FFFF00"/>
              </a:buClr>
              <a:buSzPts val="1800"/>
              <a:buFont typeface="Noto Sans Symbols"/>
              <a:buChar char="✔"/>
            </a:pPr>
            <a:r>
              <a:rPr lang="en-US" sz="1800">
                <a:solidFill>
                  <a:srgbClr val="FFFF00"/>
                </a:solidFill>
                <a:latin typeface="Arial"/>
                <a:ea typeface="Arial"/>
                <a:cs typeface="Arial"/>
                <a:sym typeface="Arial"/>
              </a:rPr>
              <a:t>Faster &amp; frequent update of top-down emission inventory</a:t>
            </a:r>
            <a:endParaRPr/>
          </a:p>
          <a:p>
            <a:pPr indent="-285750" lvl="0" marL="285750" marR="0" rtl="0" algn="l">
              <a:spcBef>
                <a:spcPts val="0"/>
              </a:spcBef>
              <a:spcAft>
                <a:spcPts val="0"/>
              </a:spcAft>
              <a:buClr>
                <a:srgbClr val="FFFF00"/>
              </a:buClr>
              <a:buSzPts val="1800"/>
              <a:buFont typeface="Noto Sans Symbols"/>
              <a:buChar char="✔"/>
            </a:pPr>
            <a:r>
              <a:rPr lang="en-US" sz="1800">
                <a:solidFill>
                  <a:srgbClr val="FFFF00"/>
                </a:solidFill>
                <a:latin typeface="Arial"/>
                <a:ea typeface="Arial"/>
                <a:cs typeface="Arial"/>
                <a:sym typeface="Arial"/>
              </a:rPr>
              <a:t>Revolutionize physical &amp; chemical weather forecast, early warning system etc,</a:t>
            </a:r>
            <a:endParaRPr sz="1800">
              <a:solidFill>
                <a:srgbClr val="FFFF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23"/>
          <p:cNvSpPr txBox="1"/>
          <p:nvPr>
            <p:ph idx="1" type="body"/>
          </p:nvPr>
        </p:nvSpPr>
        <p:spPr>
          <a:xfrm>
            <a:off x="7215602" y="2566215"/>
            <a:ext cx="4098282" cy="912019"/>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200"/>
              <a:buNone/>
            </a:pPr>
            <a:r>
              <a:rPr lang="en-US"/>
              <a:t>Session III: TEMPO / GeoXO Joint Pannel</a:t>
            </a:r>
            <a:endParaRPr/>
          </a:p>
        </p:txBody>
      </p:sp>
      <p:sp>
        <p:nvSpPr>
          <p:cNvPr id="684" name="Google Shape;684;p23"/>
          <p:cNvSpPr txBox="1"/>
          <p:nvPr>
            <p:ph idx="2" type="body"/>
          </p:nvPr>
        </p:nvSpPr>
        <p:spPr>
          <a:xfrm>
            <a:off x="7517917" y="4135510"/>
            <a:ext cx="3606292" cy="601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n-US"/>
              <a:t>Diego Loyola (DLR)</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24"/>
          <p:cNvSpPr txBox="1"/>
          <p:nvPr>
            <p:ph idx="1" type="body"/>
          </p:nvPr>
        </p:nvSpPr>
        <p:spPr>
          <a:xfrm>
            <a:off x="1283882" y="164800"/>
            <a:ext cx="9250326" cy="76179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rPr b="1" lang="en-US"/>
              <a:t>GEO – LEO Intercalibration</a:t>
            </a:r>
            <a:endParaRPr/>
          </a:p>
        </p:txBody>
      </p:sp>
      <p:sp>
        <p:nvSpPr>
          <p:cNvPr id="690" name="Google Shape;690;p24"/>
          <p:cNvSpPr txBox="1"/>
          <p:nvPr>
            <p:ph idx="2" type="body"/>
          </p:nvPr>
        </p:nvSpPr>
        <p:spPr>
          <a:xfrm>
            <a:off x="354013" y="1268413"/>
            <a:ext cx="11499850" cy="4852301"/>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en-US"/>
              <a:t>Intercalibration of the GEO Atmospheric Composition Constellation sensors using LEO spectrometers (UVN)</a:t>
            </a:r>
            <a:endParaRPr/>
          </a:p>
          <a:p>
            <a:pPr indent="0" lvl="0" marL="0" rtl="0" algn="l">
              <a:lnSpc>
                <a:spcPct val="90000"/>
              </a:lnSpc>
              <a:spcBef>
                <a:spcPts val="1000"/>
              </a:spcBef>
              <a:spcAft>
                <a:spcPts val="0"/>
              </a:spcAft>
              <a:buClr>
                <a:schemeClr val="dk1"/>
              </a:buClr>
              <a:buSzPct val="100000"/>
              <a:buNone/>
            </a:pPr>
            <a:r>
              <a:t/>
            </a:r>
            <a:endParaRPr sz="900"/>
          </a:p>
          <a:p>
            <a:pPr indent="-342900" lvl="0" marL="342900" rtl="0" algn="l">
              <a:lnSpc>
                <a:spcPct val="90000"/>
              </a:lnSpc>
              <a:spcBef>
                <a:spcPts val="1000"/>
              </a:spcBef>
              <a:spcAft>
                <a:spcPts val="0"/>
              </a:spcAft>
              <a:buClr>
                <a:schemeClr val="dk1"/>
              </a:buClr>
              <a:buSzPct val="100000"/>
              <a:buFont typeface="Arial"/>
              <a:buChar char="•"/>
            </a:pPr>
            <a:r>
              <a:rPr lang="en-US"/>
              <a:t>GEO AC first generation: GEMS, TEMPO, Sentinel-4/MTG-S1</a:t>
            </a:r>
            <a:endParaRPr/>
          </a:p>
          <a:p>
            <a:pPr indent="-342900" lvl="1" marL="800100" rtl="0" algn="l">
              <a:lnSpc>
                <a:spcPct val="90000"/>
              </a:lnSpc>
              <a:spcBef>
                <a:spcPts val="500"/>
              </a:spcBef>
              <a:spcAft>
                <a:spcPts val="0"/>
              </a:spcAft>
              <a:buClr>
                <a:schemeClr val="dk1"/>
              </a:buClr>
              <a:buSzPct val="100000"/>
              <a:buFont typeface="Arial"/>
              <a:buChar char="•"/>
            </a:pPr>
            <a:r>
              <a:rPr lang="en-US"/>
              <a:t>LEO: early afternoon: TROPOMI, OMPS</a:t>
            </a:r>
            <a:br>
              <a:rPr lang="en-US"/>
            </a:br>
            <a:r>
              <a:rPr lang="en-US"/>
              <a:t>	       morning: GOME-2/Metop-B &amp; C</a:t>
            </a:r>
            <a:endParaRPr/>
          </a:p>
          <a:p>
            <a:pPr indent="-290068" lvl="0" marL="342900" rtl="0" algn="l">
              <a:lnSpc>
                <a:spcPct val="90000"/>
              </a:lnSpc>
              <a:spcBef>
                <a:spcPts val="1000"/>
              </a:spcBef>
              <a:spcAft>
                <a:spcPts val="0"/>
              </a:spcAft>
              <a:buClr>
                <a:schemeClr val="dk1"/>
              </a:buClr>
              <a:buSzPct val="100000"/>
              <a:buFont typeface="Arial"/>
              <a:buNone/>
            </a:pPr>
            <a:r>
              <a:t/>
            </a:r>
            <a:endParaRPr sz="900"/>
          </a:p>
          <a:p>
            <a:pPr indent="-342900" lvl="0" marL="342900" rtl="0" algn="l">
              <a:lnSpc>
                <a:spcPct val="90000"/>
              </a:lnSpc>
              <a:spcBef>
                <a:spcPts val="1000"/>
              </a:spcBef>
              <a:spcAft>
                <a:spcPts val="0"/>
              </a:spcAft>
              <a:buClr>
                <a:schemeClr val="dk1"/>
              </a:buClr>
              <a:buSzPct val="100000"/>
              <a:buFont typeface="Arial"/>
              <a:buChar char="•"/>
            </a:pPr>
            <a:r>
              <a:rPr lang="en-US"/>
              <a:t>GEO AC second generation: GEMS?, Sentinel-4/MTG-S2, ACX/GeoXO</a:t>
            </a:r>
            <a:endParaRPr/>
          </a:p>
          <a:p>
            <a:pPr indent="-342900" lvl="1" marL="800100" rtl="0" algn="l">
              <a:lnSpc>
                <a:spcPct val="90000"/>
              </a:lnSpc>
              <a:spcBef>
                <a:spcPts val="500"/>
              </a:spcBef>
              <a:spcAft>
                <a:spcPts val="0"/>
              </a:spcAft>
              <a:buClr>
                <a:schemeClr val="dk1"/>
              </a:buClr>
              <a:buSzPct val="100000"/>
              <a:buFont typeface="Arial"/>
              <a:buChar char="•"/>
            </a:pPr>
            <a:r>
              <a:rPr lang="en-US"/>
              <a:t>LEO: early afternoon: TROPOMI, OMPS</a:t>
            </a:r>
            <a:br>
              <a:rPr lang="en-US"/>
            </a:br>
            <a:r>
              <a:rPr lang="en-US"/>
              <a:t>	       morning: OMS, Sentinel-5/Metop-SG A1 &amp; A2 &amp; A3 </a:t>
            </a:r>
            <a:endParaRPr/>
          </a:p>
          <a:p>
            <a:pPr indent="-290068" lvl="0" marL="342900" rtl="0" algn="l">
              <a:lnSpc>
                <a:spcPct val="90000"/>
              </a:lnSpc>
              <a:spcBef>
                <a:spcPts val="1000"/>
              </a:spcBef>
              <a:spcAft>
                <a:spcPts val="0"/>
              </a:spcAft>
              <a:buClr>
                <a:schemeClr val="dk1"/>
              </a:buClr>
              <a:buSzPct val="100000"/>
              <a:buFont typeface="Arial"/>
              <a:buNone/>
            </a:pPr>
            <a:r>
              <a:t/>
            </a:r>
            <a:endParaRPr sz="900"/>
          </a:p>
          <a:p>
            <a:pPr indent="-342900" lvl="0" marL="342900" rtl="0" algn="l">
              <a:lnSpc>
                <a:spcPct val="90000"/>
              </a:lnSpc>
              <a:spcBef>
                <a:spcPts val="1000"/>
              </a:spcBef>
              <a:spcAft>
                <a:spcPts val="0"/>
              </a:spcAft>
              <a:buClr>
                <a:schemeClr val="dk1"/>
              </a:buClr>
              <a:buSzPct val="100000"/>
              <a:buFont typeface="Arial"/>
              <a:buChar char="•"/>
            </a:pPr>
            <a:r>
              <a:rPr lang="en-US"/>
              <a:t>Develop open science tools for GEO-LEO intercalibration:</a:t>
            </a:r>
            <a:endParaRPr/>
          </a:p>
          <a:p>
            <a:pPr indent="-342900" lvl="1" marL="800100" rtl="0" algn="l">
              <a:lnSpc>
                <a:spcPct val="90000"/>
              </a:lnSpc>
              <a:spcBef>
                <a:spcPts val="500"/>
              </a:spcBef>
              <a:spcAft>
                <a:spcPts val="0"/>
              </a:spcAft>
              <a:buClr>
                <a:schemeClr val="dk1"/>
              </a:buClr>
              <a:buSzPct val="100000"/>
              <a:buFont typeface="Arial"/>
              <a:buChar char="•"/>
            </a:pPr>
            <a:r>
              <a:rPr lang="en-US"/>
              <a:t>Collocation (temporal and spatial) and matching (viewing geometry, ISRF adjustment)</a:t>
            </a:r>
            <a:endParaRPr/>
          </a:p>
          <a:p>
            <a:pPr indent="-342900" lvl="1" marL="800100" rtl="0" algn="l">
              <a:lnSpc>
                <a:spcPct val="90000"/>
              </a:lnSpc>
              <a:spcBef>
                <a:spcPts val="500"/>
              </a:spcBef>
              <a:spcAft>
                <a:spcPts val="0"/>
              </a:spcAft>
              <a:buClr>
                <a:schemeClr val="dk1"/>
              </a:buClr>
              <a:buSzPct val="100000"/>
              <a:buFont typeface="Arial"/>
              <a:buChar char="•"/>
            </a:pPr>
            <a:r>
              <a:rPr lang="en-US"/>
              <a:t>Target selection (dessert regions, dark ocean, convective clouds, …)</a:t>
            </a:r>
            <a:endParaRPr/>
          </a:p>
          <a:p>
            <a:pPr indent="-342900" lvl="1" marL="800100" rtl="0" algn="l">
              <a:lnSpc>
                <a:spcPct val="90000"/>
              </a:lnSpc>
              <a:spcBef>
                <a:spcPts val="500"/>
              </a:spcBef>
              <a:spcAft>
                <a:spcPts val="0"/>
              </a:spcAft>
              <a:buClr>
                <a:schemeClr val="dk1"/>
              </a:buClr>
              <a:buSzPct val="100000"/>
              <a:buFont typeface="Arial"/>
              <a:buChar char="•"/>
            </a:pPr>
            <a:r>
              <a:rPr lang="en-US"/>
              <a:t>Automatic comparisons, trend analysis, etc.</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25"/>
          <p:cNvSpPr txBox="1"/>
          <p:nvPr>
            <p:ph idx="1" type="body"/>
          </p:nvPr>
        </p:nvSpPr>
        <p:spPr>
          <a:xfrm>
            <a:off x="1283882" y="164800"/>
            <a:ext cx="9250326" cy="76179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rPr b="1" lang="en-US"/>
              <a:t>Synergies with collocated Sensors </a:t>
            </a:r>
            <a:endParaRPr/>
          </a:p>
        </p:txBody>
      </p:sp>
      <p:sp>
        <p:nvSpPr>
          <p:cNvPr id="696" name="Google Shape;696;p25"/>
          <p:cNvSpPr txBox="1"/>
          <p:nvPr>
            <p:ph idx="2" type="body"/>
          </p:nvPr>
        </p:nvSpPr>
        <p:spPr>
          <a:xfrm>
            <a:off x="354013" y="1268413"/>
            <a:ext cx="11499850" cy="48523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b="1" lang="en-US"/>
              <a:t>Imagers</a:t>
            </a:r>
            <a:r>
              <a:rPr lang="en-US"/>
              <a:t> used for L1 and geolocation verification, cloud masking, joint retrievals, etc.</a:t>
            </a:r>
            <a:endParaRPr/>
          </a:p>
          <a:p>
            <a:pPr indent="-342900" lvl="0" marL="342900" rtl="0" algn="l">
              <a:lnSpc>
                <a:spcPct val="90000"/>
              </a:lnSpc>
              <a:spcBef>
                <a:spcPts val="1000"/>
              </a:spcBef>
              <a:spcAft>
                <a:spcPts val="0"/>
              </a:spcAft>
              <a:buClr>
                <a:schemeClr val="dk1"/>
              </a:buClr>
              <a:buSzPts val="2400"/>
              <a:buFont typeface="Arial"/>
              <a:buChar char="•"/>
            </a:pPr>
            <a:r>
              <a:rPr lang="en-US"/>
              <a:t>GEMS: AMI/GK-2A, GOCI-2/GK-2B </a:t>
            </a:r>
            <a:endParaRPr/>
          </a:p>
          <a:p>
            <a:pPr indent="-342900" lvl="0" marL="342900" rtl="0" algn="l">
              <a:lnSpc>
                <a:spcPct val="90000"/>
              </a:lnSpc>
              <a:spcBef>
                <a:spcPts val="1000"/>
              </a:spcBef>
              <a:spcAft>
                <a:spcPts val="0"/>
              </a:spcAft>
              <a:buClr>
                <a:schemeClr val="dk1"/>
              </a:buClr>
              <a:buSzPts val="2400"/>
              <a:buFont typeface="Arial"/>
              <a:buChar char="•"/>
            </a:pPr>
            <a:r>
              <a:rPr lang="en-US"/>
              <a:t>TEMPO: GOES</a:t>
            </a:r>
            <a:endParaRPr/>
          </a:p>
          <a:p>
            <a:pPr indent="-342900" lvl="0" marL="342900" rtl="0" algn="l">
              <a:lnSpc>
                <a:spcPct val="90000"/>
              </a:lnSpc>
              <a:spcBef>
                <a:spcPts val="1000"/>
              </a:spcBef>
              <a:spcAft>
                <a:spcPts val="0"/>
              </a:spcAft>
              <a:buClr>
                <a:schemeClr val="dk1"/>
              </a:buClr>
              <a:buSzPts val="2400"/>
              <a:buFont typeface="Arial"/>
              <a:buChar char="•"/>
            </a:pPr>
            <a:r>
              <a:rPr lang="en-US"/>
              <a:t>Sentinel-4/MTG-S: FCI/MTG-I</a:t>
            </a:r>
            <a:endParaRPr/>
          </a:p>
          <a:p>
            <a:pPr indent="-342900" lvl="0" marL="342900" rtl="0" algn="l">
              <a:lnSpc>
                <a:spcPct val="90000"/>
              </a:lnSpc>
              <a:spcBef>
                <a:spcPts val="1000"/>
              </a:spcBef>
              <a:spcAft>
                <a:spcPts val="0"/>
              </a:spcAft>
              <a:buClr>
                <a:schemeClr val="dk1"/>
              </a:buClr>
              <a:buSzPts val="2400"/>
              <a:buFont typeface="Arial"/>
              <a:buChar char="•"/>
            </a:pPr>
            <a:r>
              <a:rPr lang="en-US"/>
              <a:t>ACX and GXI onboard GeoXO</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b="1" lang="en-US"/>
              <a:t>Infrared Sounders </a:t>
            </a:r>
            <a:r>
              <a:rPr lang="en-US"/>
              <a:t>used for L2 comparisons, joint retrievals, etc.</a:t>
            </a:r>
            <a:endParaRPr/>
          </a:p>
          <a:p>
            <a:pPr indent="-342900" lvl="0" marL="342900" rtl="0" algn="l">
              <a:lnSpc>
                <a:spcPct val="90000"/>
              </a:lnSpc>
              <a:spcBef>
                <a:spcPts val="1000"/>
              </a:spcBef>
              <a:spcAft>
                <a:spcPts val="0"/>
              </a:spcAft>
              <a:buClr>
                <a:schemeClr val="dk1"/>
              </a:buClr>
              <a:buSzPts val="2400"/>
              <a:buFont typeface="Arial"/>
              <a:buChar char="•"/>
            </a:pPr>
            <a:r>
              <a:rPr lang="en-US"/>
              <a:t>Sentinel-4 and IRS onboard MTG-S</a:t>
            </a:r>
            <a:endParaRPr/>
          </a:p>
          <a:p>
            <a:pPr indent="-342900" lvl="0" marL="342900" rtl="0" algn="l">
              <a:lnSpc>
                <a:spcPct val="90000"/>
              </a:lnSpc>
              <a:spcBef>
                <a:spcPts val="1000"/>
              </a:spcBef>
              <a:spcAft>
                <a:spcPts val="0"/>
              </a:spcAft>
              <a:buClr>
                <a:schemeClr val="dk1"/>
              </a:buClr>
              <a:buSzPts val="2400"/>
              <a:buFont typeface="Arial"/>
              <a:buChar char="•"/>
            </a:pPr>
            <a:r>
              <a:rPr lang="en-US"/>
              <a:t>ACX and GXS onboard GeoXO</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26"/>
          <p:cNvSpPr txBox="1"/>
          <p:nvPr>
            <p:ph type="title"/>
          </p:nvPr>
        </p:nvSpPr>
        <p:spPr>
          <a:xfrm>
            <a:off x="660400" y="201821"/>
            <a:ext cx="10485672" cy="712579"/>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2900"/>
              <a:buFont typeface="Calibri"/>
              <a:buNone/>
            </a:pPr>
            <a:r>
              <a:rPr lang="en-US"/>
              <a:t>BALL’S ROLE IN REALIZING HOURLY ATMOSPHERIC COMPOSITION FROM GEO</a:t>
            </a:r>
            <a:endParaRPr/>
          </a:p>
        </p:txBody>
      </p:sp>
      <p:pic>
        <p:nvPicPr>
          <p:cNvPr id="702" name="Google Shape;702;p26"/>
          <p:cNvPicPr preferRelativeResize="0"/>
          <p:nvPr/>
        </p:nvPicPr>
        <p:blipFill rotWithShape="1">
          <a:blip r:embed="rId3">
            <a:alphaModFix/>
          </a:blip>
          <a:srcRect b="0" l="0" r="0" t="0"/>
          <a:stretch/>
        </p:blipFill>
        <p:spPr>
          <a:xfrm>
            <a:off x="2967890" y="1642420"/>
            <a:ext cx="5670083" cy="4082090"/>
          </a:xfrm>
          <a:prstGeom prst="rect">
            <a:avLst/>
          </a:prstGeom>
          <a:noFill/>
          <a:ln>
            <a:noFill/>
          </a:ln>
        </p:spPr>
      </p:pic>
      <p:pic>
        <p:nvPicPr>
          <p:cNvPr id="703" name="Google Shape;703;p26"/>
          <p:cNvPicPr preferRelativeResize="0"/>
          <p:nvPr/>
        </p:nvPicPr>
        <p:blipFill rotWithShape="1">
          <a:blip r:embed="rId4">
            <a:alphaModFix/>
          </a:blip>
          <a:srcRect b="0" l="0" r="0" t="0"/>
          <a:stretch/>
        </p:blipFill>
        <p:spPr>
          <a:xfrm>
            <a:off x="187110" y="2622761"/>
            <a:ext cx="2895485" cy="2121408"/>
          </a:xfrm>
          <a:prstGeom prst="rect">
            <a:avLst/>
          </a:prstGeom>
          <a:noFill/>
          <a:ln cap="flat" cmpd="sng" w="9525">
            <a:solidFill>
              <a:srgbClr val="00B050"/>
            </a:solidFill>
            <a:prstDash val="solid"/>
            <a:round/>
            <a:headEnd len="sm" w="sm" type="none"/>
            <a:tailEnd len="sm" w="sm" type="none"/>
          </a:ln>
        </p:spPr>
      </p:pic>
      <p:sp>
        <p:nvSpPr>
          <p:cNvPr id="704" name="Google Shape;704;p26"/>
          <p:cNvSpPr txBox="1"/>
          <p:nvPr/>
        </p:nvSpPr>
        <p:spPr>
          <a:xfrm>
            <a:off x="5058256" y="1300137"/>
            <a:ext cx="168996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B050"/>
                </a:solidFill>
                <a:latin typeface="Calibri"/>
                <a:ea typeface="Calibri"/>
                <a:cs typeface="Calibri"/>
                <a:sym typeface="Calibri"/>
              </a:rPr>
              <a:t>2024 Launch</a:t>
            </a:r>
            <a:endParaRPr/>
          </a:p>
        </p:txBody>
      </p:sp>
      <p:pic>
        <p:nvPicPr>
          <p:cNvPr id="705" name="Google Shape;705;p26"/>
          <p:cNvPicPr preferRelativeResize="0"/>
          <p:nvPr/>
        </p:nvPicPr>
        <p:blipFill rotWithShape="1">
          <a:blip r:embed="rId5">
            <a:alphaModFix/>
          </a:blip>
          <a:srcRect b="0" l="0" r="0" t="0"/>
          <a:stretch/>
        </p:blipFill>
        <p:spPr>
          <a:xfrm>
            <a:off x="8532440" y="2622761"/>
            <a:ext cx="2828545" cy="2121408"/>
          </a:xfrm>
          <a:prstGeom prst="rect">
            <a:avLst/>
          </a:prstGeom>
          <a:noFill/>
          <a:ln cap="flat" cmpd="sng" w="9525">
            <a:solidFill>
              <a:srgbClr val="00B050"/>
            </a:solidFill>
            <a:prstDash val="solid"/>
            <a:round/>
            <a:headEnd len="sm" w="sm" type="none"/>
            <a:tailEnd len="sm" w="sm" type="none"/>
          </a:ln>
        </p:spPr>
      </p:pic>
      <p:pic>
        <p:nvPicPr>
          <p:cNvPr id="706" name="Google Shape;706;p26"/>
          <p:cNvPicPr preferRelativeResize="0"/>
          <p:nvPr/>
        </p:nvPicPr>
        <p:blipFill rotWithShape="1">
          <a:blip r:embed="rId6">
            <a:alphaModFix/>
          </a:blip>
          <a:srcRect b="0" l="0" r="0" t="0"/>
          <a:stretch/>
        </p:blipFill>
        <p:spPr>
          <a:xfrm>
            <a:off x="9756400" y="4744169"/>
            <a:ext cx="1841394" cy="1234341"/>
          </a:xfrm>
          <a:prstGeom prst="rect">
            <a:avLst/>
          </a:prstGeom>
          <a:noFill/>
          <a:ln>
            <a:noFill/>
          </a:ln>
        </p:spPr>
      </p:pic>
      <p:pic>
        <p:nvPicPr>
          <p:cNvPr id="707" name="Google Shape;707;p26"/>
          <p:cNvPicPr preferRelativeResize="0"/>
          <p:nvPr/>
        </p:nvPicPr>
        <p:blipFill rotWithShape="1">
          <a:blip r:embed="rId7">
            <a:alphaModFix/>
          </a:blip>
          <a:srcRect b="0" l="0" r="0" t="0"/>
          <a:stretch/>
        </p:blipFill>
        <p:spPr>
          <a:xfrm>
            <a:off x="370200" y="4744169"/>
            <a:ext cx="2414601" cy="770859"/>
          </a:xfrm>
          <a:prstGeom prst="rect">
            <a:avLst/>
          </a:prstGeom>
          <a:noFill/>
          <a:ln>
            <a:noFill/>
          </a:ln>
        </p:spPr>
      </p:pic>
      <p:pic>
        <p:nvPicPr>
          <p:cNvPr id="708" name="Google Shape;708;p26"/>
          <p:cNvPicPr preferRelativeResize="0"/>
          <p:nvPr/>
        </p:nvPicPr>
        <p:blipFill rotWithShape="1">
          <a:blip r:embed="rId8">
            <a:alphaModFix/>
          </a:blip>
          <a:srcRect b="0" l="0" r="0" t="0"/>
          <a:stretch/>
        </p:blipFill>
        <p:spPr>
          <a:xfrm>
            <a:off x="2066477" y="4787398"/>
            <a:ext cx="684400" cy="684400"/>
          </a:xfrm>
          <a:prstGeom prst="rect">
            <a:avLst/>
          </a:prstGeom>
          <a:noFill/>
          <a:ln>
            <a:noFill/>
          </a:ln>
        </p:spPr>
      </p:pic>
      <p:pic>
        <p:nvPicPr>
          <p:cNvPr id="709" name="Google Shape;709;p26"/>
          <p:cNvPicPr preferRelativeResize="0"/>
          <p:nvPr/>
        </p:nvPicPr>
        <p:blipFill rotWithShape="1">
          <a:blip r:embed="rId8">
            <a:alphaModFix/>
          </a:blip>
          <a:srcRect b="0" l="0" r="0" t="0"/>
          <a:stretch/>
        </p:blipFill>
        <p:spPr>
          <a:xfrm>
            <a:off x="9043821" y="4794689"/>
            <a:ext cx="712579" cy="712579"/>
          </a:xfrm>
          <a:prstGeom prst="rect">
            <a:avLst/>
          </a:prstGeom>
          <a:noFill/>
          <a:ln>
            <a:noFill/>
          </a:ln>
        </p:spPr>
      </p:pic>
      <p:sp>
        <p:nvSpPr>
          <p:cNvPr id="710" name="Google Shape;710;p26"/>
          <p:cNvSpPr txBox="1"/>
          <p:nvPr/>
        </p:nvSpPr>
        <p:spPr>
          <a:xfrm>
            <a:off x="-55108" y="2253429"/>
            <a:ext cx="168996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B050"/>
                </a:solidFill>
                <a:latin typeface="Calibri"/>
                <a:ea typeface="Calibri"/>
                <a:cs typeface="Calibri"/>
                <a:sym typeface="Calibri"/>
              </a:rPr>
              <a:t>2023 Launch</a:t>
            </a:r>
            <a:endParaRPr/>
          </a:p>
        </p:txBody>
      </p:sp>
      <p:sp>
        <p:nvSpPr>
          <p:cNvPr id="711" name="Google Shape;711;p26"/>
          <p:cNvSpPr txBox="1"/>
          <p:nvPr/>
        </p:nvSpPr>
        <p:spPr>
          <a:xfrm>
            <a:off x="9600401" y="2036187"/>
            <a:ext cx="168996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B050"/>
                </a:solidFill>
                <a:latin typeface="Calibri"/>
                <a:ea typeface="Calibri"/>
                <a:cs typeface="Calibri"/>
                <a:sym typeface="Calibri"/>
              </a:rPr>
              <a:t>Launched 2020</a:t>
            </a:r>
            <a:endParaRPr/>
          </a:p>
          <a:p>
            <a:pPr indent="0" lvl="0" marL="0" marR="0" rtl="0" algn="ctr">
              <a:spcBef>
                <a:spcPts val="0"/>
              </a:spcBef>
              <a:spcAft>
                <a:spcPts val="0"/>
              </a:spcAft>
              <a:buNone/>
            </a:pPr>
            <a:r>
              <a:rPr b="1" lang="en-US" sz="1800">
                <a:solidFill>
                  <a:srgbClr val="00B050"/>
                </a:solidFill>
                <a:latin typeface="Calibri"/>
                <a:ea typeface="Calibri"/>
                <a:cs typeface="Calibri"/>
                <a:sym typeface="Calibri"/>
              </a:rPr>
              <a:t>Operational</a:t>
            </a:r>
            <a:endParaRPr/>
          </a:p>
        </p:txBody>
      </p:sp>
      <p:cxnSp>
        <p:nvCxnSpPr>
          <p:cNvPr id="712" name="Google Shape;712;p26"/>
          <p:cNvCxnSpPr/>
          <p:nvPr/>
        </p:nvCxnSpPr>
        <p:spPr>
          <a:xfrm flipH="1">
            <a:off x="1784412" y="2024109"/>
            <a:ext cx="1298183" cy="514905"/>
          </a:xfrm>
          <a:prstGeom prst="straightConnector1">
            <a:avLst/>
          </a:prstGeom>
          <a:noFill/>
          <a:ln cap="flat" cmpd="sng" w="9525">
            <a:solidFill>
              <a:srgbClr val="00B050"/>
            </a:solidFill>
            <a:prstDash val="solid"/>
            <a:miter lim="800000"/>
            <a:headEnd len="sm" w="sm" type="none"/>
            <a:tailEnd len="med" w="med" type="triangle"/>
          </a:ln>
        </p:spPr>
      </p:cxnSp>
      <p:cxnSp>
        <p:nvCxnSpPr>
          <p:cNvPr id="713" name="Google Shape;713;p26"/>
          <p:cNvCxnSpPr/>
          <p:nvPr/>
        </p:nvCxnSpPr>
        <p:spPr>
          <a:xfrm>
            <a:off x="7710644" y="1926122"/>
            <a:ext cx="1854657" cy="636844"/>
          </a:xfrm>
          <a:prstGeom prst="straightConnector1">
            <a:avLst/>
          </a:prstGeom>
          <a:noFill/>
          <a:ln cap="flat" cmpd="sng" w="9525">
            <a:solidFill>
              <a:srgbClr val="00B050"/>
            </a:solidFill>
            <a:prstDash val="solid"/>
            <a:miter lim="800000"/>
            <a:headEnd len="sm" w="sm" type="none"/>
            <a:tailEnd len="med" w="med" type="triangle"/>
          </a:ln>
        </p:spPr>
      </p:cxnSp>
      <p:cxnSp>
        <p:nvCxnSpPr>
          <p:cNvPr id="714" name="Google Shape;714;p26"/>
          <p:cNvCxnSpPr/>
          <p:nvPr/>
        </p:nvCxnSpPr>
        <p:spPr>
          <a:xfrm flipH="1" rot="10800000">
            <a:off x="5586539" y="1669469"/>
            <a:ext cx="316697" cy="385737"/>
          </a:xfrm>
          <a:prstGeom prst="straightConnector1">
            <a:avLst/>
          </a:prstGeom>
          <a:noFill/>
          <a:ln cap="flat" cmpd="sng" w="9525">
            <a:solidFill>
              <a:srgbClr val="00B050"/>
            </a:solidFill>
            <a:prstDash val="solid"/>
            <a:miter lim="800000"/>
            <a:headEnd len="sm" w="sm" type="none"/>
            <a:tailEnd len="med" w="med" type="triangle"/>
          </a:ln>
        </p:spPr>
      </p:cxnSp>
      <p:sp>
        <p:nvSpPr>
          <p:cNvPr id="715" name="Google Shape;715;p26"/>
          <p:cNvSpPr txBox="1"/>
          <p:nvPr/>
        </p:nvSpPr>
        <p:spPr>
          <a:xfrm>
            <a:off x="627303" y="6093842"/>
            <a:ext cx="10937394" cy="391404"/>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dk1"/>
              </a:buClr>
              <a:buSzPts val="2400"/>
              <a:buFont typeface="Calibri"/>
              <a:buNone/>
            </a:pPr>
            <a:r>
              <a:rPr b="0" i="1" lang="en-US" sz="2400" cap="none">
                <a:solidFill>
                  <a:schemeClr val="dk1"/>
                </a:solidFill>
                <a:latin typeface="Calibri"/>
                <a:ea typeface="Calibri"/>
                <a:cs typeface="Calibri"/>
                <a:sym typeface="Calibri"/>
              </a:rPr>
              <a:t>CEOS ATMOSPHERIC COMPOSITION VIRTUAL CONSTELLATION WILL BE REALIZED IN 2024</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5"/>
                                        </p:tgtEl>
                                        <p:attrNameLst>
                                          <p:attrName>style.visibility</p:attrName>
                                        </p:attrNameLst>
                                      </p:cBhvr>
                                      <p:to>
                                        <p:strVal val="visible"/>
                                      </p:to>
                                    </p:set>
                                    <p:animEffect filter="fade" transition="in">
                                      <p:cBhvr>
                                        <p:cTn dur="500"/>
                                        <p:tgtEl>
                                          <p:spTgt spid="705"/>
                                        </p:tgtEl>
                                      </p:cBhvr>
                                    </p:animEffect>
                                  </p:childTnLst>
                                </p:cTn>
                              </p:par>
                              <p:par>
                                <p:cTn fill="hold" nodeType="withEffect" presetClass="entr" presetID="10" presetSubtype="0">
                                  <p:stCondLst>
                                    <p:cond delay="0"/>
                                  </p:stCondLst>
                                  <p:childTnLst>
                                    <p:set>
                                      <p:cBhvr>
                                        <p:cTn dur="1" fill="hold">
                                          <p:stCondLst>
                                            <p:cond delay="0"/>
                                          </p:stCondLst>
                                        </p:cTn>
                                        <p:tgtEl>
                                          <p:spTgt spid="706"/>
                                        </p:tgtEl>
                                        <p:attrNameLst>
                                          <p:attrName>style.visibility</p:attrName>
                                        </p:attrNameLst>
                                      </p:cBhvr>
                                      <p:to>
                                        <p:strVal val="visible"/>
                                      </p:to>
                                    </p:set>
                                    <p:animEffect filter="fade" transition="in">
                                      <p:cBhvr>
                                        <p:cTn dur="500"/>
                                        <p:tgtEl>
                                          <p:spTgt spid="706"/>
                                        </p:tgtEl>
                                      </p:cBhvr>
                                    </p:animEffect>
                                  </p:childTnLst>
                                </p:cTn>
                              </p:par>
                              <p:par>
                                <p:cTn fill="hold" nodeType="withEffect" presetClass="entr" presetID="10" presetSubtype="0">
                                  <p:stCondLst>
                                    <p:cond delay="0"/>
                                  </p:stCondLst>
                                  <p:childTnLst>
                                    <p:set>
                                      <p:cBhvr>
                                        <p:cTn dur="1" fill="hold">
                                          <p:stCondLst>
                                            <p:cond delay="0"/>
                                          </p:stCondLst>
                                        </p:cTn>
                                        <p:tgtEl>
                                          <p:spTgt spid="709"/>
                                        </p:tgtEl>
                                        <p:attrNameLst>
                                          <p:attrName>style.visibility</p:attrName>
                                        </p:attrNameLst>
                                      </p:cBhvr>
                                      <p:to>
                                        <p:strVal val="visible"/>
                                      </p:to>
                                    </p:set>
                                    <p:animEffect filter="fade" transition="in">
                                      <p:cBhvr>
                                        <p:cTn dur="500"/>
                                        <p:tgtEl>
                                          <p:spTgt spid="709"/>
                                        </p:tgtEl>
                                      </p:cBhvr>
                                    </p:animEffect>
                                  </p:childTnLst>
                                </p:cTn>
                              </p:par>
                              <p:par>
                                <p:cTn fill="hold" nodeType="withEffect" presetClass="entr" presetID="10" presetSubtype="0">
                                  <p:stCondLst>
                                    <p:cond delay="0"/>
                                  </p:stCondLst>
                                  <p:childTnLst>
                                    <p:set>
                                      <p:cBhvr>
                                        <p:cTn dur="1" fill="hold">
                                          <p:stCondLst>
                                            <p:cond delay="0"/>
                                          </p:stCondLst>
                                        </p:cTn>
                                        <p:tgtEl>
                                          <p:spTgt spid="711"/>
                                        </p:tgtEl>
                                        <p:attrNameLst>
                                          <p:attrName>style.visibility</p:attrName>
                                        </p:attrNameLst>
                                      </p:cBhvr>
                                      <p:to>
                                        <p:strVal val="visible"/>
                                      </p:to>
                                    </p:set>
                                    <p:animEffect filter="fade" transition="in">
                                      <p:cBhvr>
                                        <p:cTn dur="500"/>
                                        <p:tgtEl>
                                          <p:spTgt spid="711"/>
                                        </p:tgtEl>
                                      </p:cBhvr>
                                    </p:animEffect>
                                  </p:childTnLst>
                                </p:cTn>
                              </p:par>
                              <p:par>
                                <p:cTn fill="hold" nodeType="withEffect" presetClass="entr" presetID="10" presetSubtype="0">
                                  <p:stCondLst>
                                    <p:cond delay="0"/>
                                  </p:stCondLst>
                                  <p:childTnLst>
                                    <p:set>
                                      <p:cBhvr>
                                        <p:cTn dur="1" fill="hold">
                                          <p:stCondLst>
                                            <p:cond delay="0"/>
                                          </p:stCondLst>
                                        </p:cTn>
                                        <p:tgtEl>
                                          <p:spTgt spid="713"/>
                                        </p:tgtEl>
                                        <p:attrNameLst>
                                          <p:attrName>style.visibility</p:attrName>
                                        </p:attrNameLst>
                                      </p:cBhvr>
                                      <p:to>
                                        <p:strVal val="visible"/>
                                      </p:to>
                                    </p:set>
                                    <p:animEffect filter="fade" transition="in">
                                      <p:cBhvr>
                                        <p:cTn dur="500"/>
                                        <p:tgtEl>
                                          <p:spTgt spid="7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3"/>
                                        </p:tgtEl>
                                        <p:attrNameLst>
                                          <p:attrName>style.visibility</p:attrName>
                                        </p:attrNameLst>
                                      </p:cBhvr>
                                      <p:to>
                                        <p:strVal val="visible"/>
                                      </p:to>
                                    </p:set>
                                    <p:animEffect filter="fade" transition="in">
                                      <p:cBhvr>
                                        <p:cTn dur="500"/>
                                        <p:tgtEl>
                                          <p:spTgt spid="703"/>
                                        </p:tgtEl>
                                      </p:cBhvr>
                                    </p:animEffect>
                                  </p:childTnLst>
                                </p:cTn>
                              </p:par>
                              <p:par>
                                <p:cTn fill="hold" nodeType="withEffect" presetClass="entr" presetID="10" presetSubtype="0">
                                  <p:stCondLst>
                                    <p:cond delay="0"/>
                                  </p:stCondLst>
                                  <p:childTnLst>
                                    <p:set>
                                      <p:cBhvr>
                                        <p:cTn dur="1" fill="hold">
                                          <p:stCondLst>
                                            <p:cond delay="0"/>
                                          </p:stCondLst>
                                        </p:cTn>
                                        <p:tgtEl>
                                          <p:spTgt spid="707"/>
                                        </p:tgtEl>
                                        <p:attrNameLst>
                                          <p:attrName>style.visibility</p:attrName>
                                        </p:attrNameLst>
                                      </p:cBhvr>
                                      <p:to>
                                        <p:strVal val="visible"/>
                                      </p:to>
                                    </p:set>
                                    <p:animEffect filter="fade" transition="in">
                                      <p:cBhvr>
                                        <p:cTn dur="500"/>
                                        <p:tgtEl>
                                          <p:spTgt spid="707"/>
                                        </p:tgtEl>
                                      </p:cBhvr>
                                    </p:animEffect>
                                  </p:childTnLst>
                                </p:cTn>
                              </p:par>
                              <p:par>
                                <p:cTn fill="hold" nodeType="withEffect" presetClass="entr" presetID="10" presetSubtype="0">
                                  <p:stCondLst>
                                    <p:cond delay="0"/>
                                  </p:stCondLst>
                                  <p:childTnLst>
                                    <p:set>
                                      <p:cBhvr>
                                        <p:cTn dur="1" fill="hold">
                                          <p:stCondLst>
                                            <p:cond delay="0"/>
                                          </p:stCondLst>
                                        </p:cTn>
                                        <p:tgtEl>
                                          <p:spTgt spid="708"/>
                                        </p:tgtEl>
                                        <p:attrNameLst>
                                          <p:attrName>style.visibility</p:attrName>
                                        </p:attrNameLst>
                                      </p:cBhvr>
                                      <p:to>
                                        <p:strVal val="visible"/>
                                      </p:to>
                                    </p:set>
                                    <p:animEffect filter="fade" transition="in">
                                      <p:cBhvr>
                                        <p:cTn dur="500"/>
                                        <p:tgtEl>
                                          <p:spTgt spid="708"/>
                                        </p:tgtEl>
                                      </p:cBhvr>
                                    </p:animEffect>
                                  </p:childTnLst>
                                </p:cTn>
                              </p:par>
                              <p:par>
                                <p:cTn fill="hold" nodeType="withEffect" presetClass="entr" presetID="10" presetSubtype="0">
                                  <p:stCondLst>
                                    <p:cond delay="0"/>
                                  </p:stCondLst>
                                  <p:childTnLst>
                                    <p:set>
                                      <p:cBhvr>
                                        <p:cTn dur="1" fill="hold">
                                          <p:stCondLst>
                                            <p:cond delay="0"/>
                                          </p:stCondLst>
                                        </p:cTn>
                                        <p:tgtEl>
                                          <p:spTgt spid="710"/>
                                        </p:tgtEl>
                                        <p:attrNameLst>
                                          <p:attrName>style.visibility</p:attrName>
                                        </p:attrNameLst>
                                      </p:cBhvr>
                                      <p:to>
                                        <p:strVal val="visible"/>
                                      </p:to>
                                    </p:set>
                                    <p:animEffect filter="fade" transition="in">
                                      <p:cBhvr>
                                        <p:cTn dur="500"/>
                                        <p:tgtEl>
                                          <p:spTgt spid="710"/>
                                        </p:tgtEl>
                                      </p:cBhvr>
                                    </p:animEffect>
                                  </p:childTnLst>
                                </p:cTn>
                              </p:par>
                              <p:par>
                                <p:cTn fill="hold" nodeType="withEffect" presetClass="entr" presetID="10" presetSubtype="0">
                                  <p:stCondLst>
                                    <p:cond delay="0"/>
                                  </p:stCondLst>
                                  <p:childTnLst>
                                    <p:set>
                                      <p:cBhvr>
                                        <p:cTn dur="1" fill="hold">
                                          <p:stCondLst>
                                            <p:cond delay="0"/>
                                          </p:stCondLst>
                                        </p:cTn>
                                        <p:tgtEl>
                                          <p:spTgt spid="712"/>
                                        </p:tgtEl>
                                        <p:attrNameLst>
                                          <p:attrName>style.visibility</p:attrName>
                                        </p:attrNameLst>
                                      </p:cBhvr>
                                      <p:to>
                                        <p:strVal val="visible"/>
                                      </p:to>
                                    </p:set>
                                    <p:animEffect filter="fade" transition="in">
                                      <p:cBhvr>
                                        <p:cTn dur="500"/>
                                        <p:tgtEl>
                                          <p:spTgt spid="7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4"/>
                                        </p:tgtEl>
                                        <p:attrNameLst>
                                          <p:attrName>style.visibility</p:attrName>
                                        </p:attrNameLst>
                                      </p:cBhvr>
                                      <p:to>
                                        <p:strVal val="visible"/>
                                      </p:to>
                                    </p:set>
                                    <p:animEffect filter="fade" transition="in">
                                      <p:cBhvr>
                                        <p:cTn dur="500"/>
                                        <p:tgtEl>
                                          <p:spTgt spid="704"/>
                                        </p:tgtEl>
                                      </p:cBhvr>
                                    </p:animEffect>
                                  </p:childTnLst>
                                </p:cTn>
                              </p:par>
                              <p:par>
                                <p:cTn fill="hold" nodeType="withEffect" presetClass="entr" presetID="10" presetSubtype="0">
                                  <p:stCondLst>
                                    <p:cond delay="0"/>
                                  </p:stCondLst>
                                  <p:childTnLst>
                                    <p:set>
                                      <p:cBhvr>
                                        <p:cTn dur="1" fill="hold">
                                          <p:stCondLst>
                                            <p:cond delay="0"/>
                                          </p:stCondLst>
                                        </p:cTn>
                                        <p:tgtEl>
                                          <p:spTgt spid="714"/>
                                        </p:tgtEl>
                                        <p:attrNameLst>
                                          <p:attrName>style.visibility</p:attrName>
                                        </p:attrNameLst>
                                      </p:cBhvr>
                                      <p:to>
                                        <p:strVal val="visible"/>
                                      </p:to>
                                    </p:set>
                                    <p:animEffect filter="fade" transition="in">
                                      <p:cBhvr>
                                        <p:cTn dur="500"/>
                                        <p:tgtEl>
                                          <p:spTgt spid="7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pic>
        <p:nvPicPr>
          <p:cNvPr descr="Map&#10;&#10;Description automatically generated" id="720" name="Google Shape;720;p27"/>
          <p:cNvPicPr preferRelativeResize="0"/>
          <p:nvPr/>
        </p:nvPicPr>
        <p:blipFill rotWithShape="1">
          <a:blip r:embed="rId3">
            <a:alphaModFix/>
          </a:blip>
          <a:srcRect b="0" l="0" r="0" t="0"/>
          <a:stretch/>
        </p:blipFill>
        <p:spPr>
          <a:xfrm>
            <a:off x="5894794" y="1651022"/>
            <a:ext cx="5799260" cy="5026025"/>
          </a:xfrm>
          <a:prstGeom prst="rect">
            <a:avLst/>
          </a:prstGeom>
          <a:noFill/>
          <a:ln>
            <a:noFill/>
          </a:ln>
        </p:spPr>
      </p:pic>
      <p:sp>
        <p:nvSpPr>
          <p:cNvPr id="721" name="Google Shape;721;p27"/>
          <p:cNvSpPr txBox="1"/>
          <p:nvPr>
            <p:ph type="title"/>
          </p:nvPr>
        </p:nvSpPr>
        <p:spPr>
          <a:xfrm>
            <a:off x="660400" y="201821"/>
            <a:ext cx="10485672" cy="712579"/>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2900"/>
              <a:buFont typeface="Calibri"/>
              <a:buNone/>
            </a:pPr>
            <a:r>
              <a:rPr lang="en-US"/>
              <a:t>GEMS HOURLY ATMOSPHERIC COMPOSITION MEASUREMENTS</a:t>
            </a:r>
            <a:endParaRPr/>
          </a:p>
        </p:txBody>
      </p:sp>
      <p:sp>
        <p:nvSpPr>
          <p:cNvPr id="722" name="Google Shape;722;p27"/>
          <p:cNvSpPr txBox="1"/>
          <p:nvPr>
            <p:ph idx="12" type="sldNum"/>
          </p:nvPr>
        </p:nvSpPr>
        <p:spPr>
          <a:xfrm>
            <a:off x="11409508" y="6654115"/>
            <a:ext cx="480006" cy="138124"/>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pic>
        <p:nvPicPr>
          <p:cNvPr descr="A picture containing map&#10;&#10;Description automatically generated" id="723" name="Google Shape;723;p27"/>
          <p:cNvPicPr preferRelativeResize="0"/>
          <p:nvPr/>
        </p:nvPicPr>
        <p:blipFill rotWithShape="1">
          <a:blip r:embed="rId4">
            <a:alphaModFix/>
          </a:blip>
          <a:srcRect b="0" l="0" r="0" t="0"/>
          <a:stretch/>
        </p:blipFill>
        <p:spPr>
          <a:xfrm>
            <a:off x="324762" y="1650151"/>
            <a:ext cx="5799260" cy="5026025"/>
          </a:xfrm>
          <a:prstGeom prst="rect">
            <a:avLst/>
          </a:prstGeom>
          <a:noFill/>
          <a:ln>
            <a:noFill/>
          </a:ln>
        </p:spPr>
      </p:pic>
      <p:sp>
        <p:nvSpPr>
          <p:cNvPr id="724" name="Google Shape;724;p27"/>
          <p:cNvSpPr txBox="1"/>
          <p:nvPr/>
        </p:nvSpPr>
        <p:spPr>
          <a:xfrm>
            <a:off x="882095" y="1465484"/>
            <a:ext cx="4923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April 17, 2021 Mongolian dust event (AOD 443nm)</a:t>
            </a:r>
            <a:endParaRPr/>
          </a:p>
        </p:txBody>
      </p:sp>
      <p:pic>
        <p:nvPicPr>
          <p:cNvPr id="725" name="Google Shape;725;p27"/>
          <p:cNvPicPr preferRelativeResize="0"/>
          <p:nvPr/>
        </p:nvPicPr>
        <p:blipFill rotWithShape="1">
          <a:blip r:embed="rId5">
            <a:alphaModFix/>
          </a:blip>
          <a:srcRect b="0" l="0" r="0" t="0"/>
          <a:stretch/>
        </p:blipFill>
        <p:spPr>
          <a:xfrm>
            <a:off x="5493245" y="876864"/>
            <a:ext cx="1838325" cy="657225"/>
          </a:xfrm>
          <a:prstGeom prst="rect">
            <a:avLst/>
          </a:prstGeom>
          <a:noFill/>
          <a:ln>
            <a:noFill/>
          </a:ln>
        </p:spPr>
      </p:pic>
      <p:pic>
        <p:nvPicPr>
          <p:cNvPr descr="Map&#10;&#10;Description automatically generated" id="726" name="Google Shape;726;p27"/>
          <p:cNvPicPr preferRelativeResize="0"/>
          <p:nvPr/>
        </p:nvPicPr>
        <p:blipFill rotWithShape="1">
          <a:blip r:embed="rId6">
            <a:alphaModFix/>
          </a:blip>
          <a:srcRect b="0" l="0" r="0" t="0"/>
          <a:stretch/>
        </p:blipFill>
        <p:spPr>
          <a:xfrm>
            <a:off x="5918608" y="1663636"/>
            <a:ext cx="5796692" cy="5023800"/>
          </a:xfrm>
          <a:prstGeom prst="rect">
            <a:avLst/>
          </a:prstGeom>
          <a:noFill/>
          <a:ln>
            <a:noFill/>
          </a:ln>
        </p:spPr>
      </p:pic>
      <p:sp>
        <p:nvSpPr>
          <p:cNvPr id="727" name="Google Shape;727;p27"/>
          <p:cNvSpPr txBox="1"/>
          <p:nvPr/>
        </p:nvSpPr>
        <p:spPr>
          <a:xfrm>
            <a:off x="6696847" y="1465484"/>
            <a:ext cx="380751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April 17 2021– NO</a:t>
            </a:r>
            <a:r>
              <a:rPr baseline="-25000" lang="en-US" sz="1800">
                <a:solidFill>
                  <a:schemeClr val="dk1"/>
                </a:solidFill>
                <a:latin typeface="Calibri"/>
                <a:ea typeface="Calibri"/>
                <a:cs typeface="Calibri"/>
                <a:sym typeface="Calibri"/>
              </a:rPr>
              <a:t>2</a:t>
            </a:r>
            <a:r>
              <a:rPr lang="en-US" sz="1800">
                <a:solidFill>
                  <a:schemeClr val="dk1"/>
                </a:solidFill>
                <a:latin typeface="Calibri"/>
                <a:ea typeface="Calibri"/>
                <a:cs typeface="Calibri"/>
                <a:sym typeface="Calibri"/>
              </a:rPr>
              <a:t> pollution transport</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6"/>
                                        </p:tgtEl>
                                        <p:attrNameLst>
                                          <p:attrName>style.visibility</p:attrName>
                                        </p:attrNameLst>
                                      </p:cBhvr>
                                      <p:to>
                                        <p:strVal val="visible"/>
                                      </p:to>
                                    </p:set>
                                    <p:animEffect filter="fade" transition="in">
                                      <p:cBhvr>
                                        <p:cTn dur="500"/>
                                        <p:tgtEl>
                                          <p:spTgt spid="7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28"/>
          <p:cNvSpPr txBox="1"/>
          <p:nvPr>
            <p:ph type="title"/>
          </p:nvPr>
        </p:nvSpPr>
        <p:spPr>
          <a:xfrm>
            <a:off x="660400" y="201821"/>
            <a:ext cx="10485672" cy="712579"/>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2400"/>
              <a:buFont typeface="Calibri"/>
              <a:buNone/>
            </a:pPr>
            <a:r>
              <a:rPr lang="en-US" sz="2400"/>
              <a:t>TEMPO CONTINUITY MISSION / ACX PRECURSOR: ASSURING DATA CONTINUITY</a:t>
            </a:r>
            <a:endParaRPr/>
          </a:p>
        </p:txBody>
      </p:sp>
      <p:sp>
        <p:nvSpPr>
          <p:cNvPr id="733" name="Google Shape;733;p28"/>
          <p:cNvSpPr txBox="1"/>
          <p:nvPr>
            <p:ph idx="1" type="body"/>
          </p:nvPr>
        </p:nvSpPr>
        <p:spPr>
          <a:xfrm>
            <a:off x="495946" y="1341350"/>
            <a:ext cx="5453298" cy="5516649"/>
          </a:xfrm>
          <a:prstGeom prst="rect">
            <a:avLst/>
          </a:prstGeom>
          <a:noFill/>
          <a:ln>
            <a:noFill/>
          </a:ln>
        </p:spPr>
        <p:txBody>
          <a:bodyPr anchorCtr="0" anchor="t" bIns="45700" lIns="0" spcFirstLastPara="1" rIns="0" wrap="square" tIns="45700">
            <a:normAutofit lnSpcReduction="10000"/>
          </a:bodyPr>
          <a:lstStyle/>
          <a:p>
            <a:pPr indent="-274320" lvl="0" marL="274320" rtl="0" algn="l">
              <a:lnSpc>
                <a:spcPct val="100000"/>
              </a:lnSpc>
              <a:spcBef>
                <a:spcPts val="0"/>
              </a:spcBef>
              <a:spcAft>
                <a:spcPts val="0"/>
              </a:spcAft>
              <a:buClr>
                <a:schemeClr val="dk1"/>
              </a:buClr>
              <a:buSzPts val="1760"/>
              <a:buFont typeface="Arial"/>
              <a:buChar char="•"/>
            </a:pPr>
            <a:r>
              <a:rPr lang="en-US"/>
              <a:t>Spares from GEMS &amp; TEMPO available for a continuity mission</a:t>
            </a:r>
            <a:endParaRPr/>
          </a:p>
          <a:p>
            <a:pPr indent="-274320" lvl="1" marL="548640" rtl="0" algn="l">
              <a:lnSpc>
                <a:spcPct val="100000"/>
              </a:lnSpc>
              <a:spcBef>
                <a:spcPts val="500"/>
              </a:spcBef>
              <a:spcAft>
                <a:spcPts val="0"/>
              </a:spcAft>
              <a:buClr>
                <a:schemeClr val="dk1"/>
              </a:buClr>
              <a:buSzPts val="1920"/>
              <a:buChar char="•"/>
            </a:pPr>
            <a:r>
              <a:rPr lang="en-US"/>
              <a:t>Long lead would be EEE parts</a:t>
            </a:r>
            <a:endParaRPr/>
          </a:p>
          <a:p>
            <a:pPr indent="-274320" lvl="0" marL="274320" rtl="0" algn="l">
              <a:lnSpc>
                <a:spcPct val="100000"/>
              </a:lnSpc>
              <a:spcBef>
                <a:spcPts val="1000"/>
              </a:spcBef>
              <a:spcAft>
                <a:spcPts val="0"/>
              </a:spcAft>
              <a:buClr>
                <a:schemeClr val="dk1"/>
              </a:buClr>
              <a:buSzPts val="1760"/>
              <a:buFont typeface="Arial"/>
              <a:buChar char="•"/>
            </a:pPr>
            <a:r>
              <a:rPr lang="en-US"/>
              <a:t>Focus on manufacturing, assembly &amp; test</a:t>
            </a:r>
            <a:endParaRPr/>
          </a:p>
          <a:p>
            <a:pPr indent="-274320" lvl="0" marL="274320" rtl="0" algn="l">
              <a:lnSpc>
                <a:spcPct val="100000"/>
              </a:lnSpc>
              <a:spcBef>
                <a:spcPts val="1000"/>
              </a:spcBef>
              <a:spcAft>
                <a:spcPts val="0"/>
              </a:spcAft>
              <a:buClr>
                <a:schemeClr val="dk1"/>
              </a:buClr>
              <a:buSzPts val="1760"/>
              <a:buFont typeface="Arial"/>
              <a:buChar char="•"/>
            </a:pPr>
            <a:r>
              <a:rPr lang="en-US"/>
              <a:t>Hosted, or free-flyer option</a:t>
            </a:r>
            <a:endParaRPr/>
          </a:p>
          <a:p>
            <a:pPr indent="-274320" lvl="0" marL="274320" rtl="0" algn="l">
              <a:lnSpc>
                <a:spcPct val="100000"/>
              </a:lnSpc>
              <a:spcBef>
                <a:spcPts val="1000"/>
              </a:spcBef>
              <a:spcAft>
                <a:spcPts val="0"/>
              </a:spcAft>
              <a:buClr>
                <a:schemeClr val="dk1"/>
              </a:buClr>
              <a:buSzPts val="1760"/>
              <a:buFont typeface="Arial"/>
              <a:buChar char="•"/>
            </a:pPr>
            <a:r>
              <a:rPr lang="en-US"/>
              <a:t>Ground Processing infrastructure in place</a:t>
            </a:r>
            <a:endParaRPr/>
          </a:p>
          <a:p>
            <a:pPr indent="-274320" lvl="1" marL="548640" rtl="0" algn="l">
              <a:lnSpc>
                <a:spcPct val="100000"/>
              </a:lnSpc>
              <a:spcBef>
                <a:spcPts val="500"/>
              </a:spcBef>
              <a:spcAft>
                <a:spcPts val="0"/>
              </a:spcAft>
              <a:buClr>
                <a:schemeClr val="dk1"/>
              </a:buClr>
              <a:buSzPts val="1920"/>
              <a:buChar char="•"/>
            </a:pPr>
            <a:r>
              <a:rPr lang="en-US"/>
              <a:t>Science data processing</a:t>
            </a:r>
            <a:endParaRPr/>
          </a:p>
          <a:p>
            <a:pPr indent="-274320" lvl="1" marL="548640" rtl="0" algn="l">
              <a:lnSpc>
                <a:spcPct val="100000"/>
              </a:lnSpc>
              <a:spcBef>
                <a:spcPts val="500"/>
              </a:spcBef>
              <a:spcAft>
                <a:spcPts val="0"/>
              </a:spcAft>
              <a:buClr>
                <a:schemeClr val="dk1"/>
              </a:buClr>
              <a:buSzPts val="1920"/>
              <a:buChar char="•"/>
            </a:pPr>
            <a:r>
              <a:rPr lang="en-US"/>
              <a:t>Command, control &amp; telemetry monitoring</a:t>
            </a:r>
            <a:endParaRPr/>
          </a:p>
          <a:p>
            <a:pPr indent="-274320" lvl="1" marL="548640" rtl="0" algn="l">
              <a:lnSpc>
                <a:spcPct val="100000"/>
              </a:lnSpc>
              <a:spcBef>
                <a:spcPts val="500"/>
              </a:spcBef>
              <a:spcAft>
                <a:spcPts val="0"/>
              </a:spcAft>
              <a:buClr>
                <a:schemeClr val="dk1"/>
              </a:buClr>
              <a:buSzPts val="1920"/>
              <a:buChar char="•"/>
            </a:pPr>
            <a:r>
              <a:rPr lang="en-US"/>
              <a:t>Delivery of data products to NOAA</a:t>
            </a:r>
            <a:endParaRPr/>
          </a:p>
          <a:p>
            <a:pPr indent="-274320" lvl="0" marL="274320" rtl="0" algn="l">
              <a:lnSpc>
                <a:spcPct val="100000"/>
              </a:lnSpc>
              <a:spcBef>
                <a:spcPts val="1000"/>
              </a:spcBef>
              <a:spcAft>
                <a:spcPts val="0"/>
              </a:spcAft>
              <a:buClr>
                <a:schemeClr val="dk1"/>
              </a:buClr>
              <a:buSzPts val="1760"/>
              <a:buFont typeface="Arial"/>
              <a:buChar char="•"/>
            </a:pPr>
            <a:r>
              <a:rPr lang="en-US"/>
              <a:t>Science infrastructure is ready</a:t>
            </a:r>
            <a:endParaRPr/>
          </a:p>
          <a:p>
            <a:pPr indent="-274320" lvl="1" marL="548640" rtl="0" algn="l">
              <a:lnSpc>
                <a:spcPct val="100000"/>
              </a:lnSpc>
              <a:spcBef>
                <a:spcPts val="500"/>
              </a:spcBef>
              <a:spcAft>
                <a:spcPts val="0"/>
              </a:spcAft>
              <a:buClr>
                <a:schemeClr val="dk1"/>
              </a:buClr>
              <a:buSzPts val="1920"/>
              <a:buChar char="•"/>
            </a:pPr>
            <a:r>
              <a:rPr lang="en-US"/>
              <a:t>TEMPO Early Adopters</a:t>
            </a:r>
            <a:endParaRPr/>
          </a:p>
          <a:p>
            <a:pPr indent="-274320" lvl="0" marL="274320" rtl="0" algn="l">
              <a:lnSpc>
                <a:spcPct val="100000"/>
              </a:lnSpc>
              <a:spcBef>
                <a:spcPts val="1000"/>
              </a:spcBef>
              <a:spcAft>
                <a:spcPts val="0"/>
              </a:spcAft>
              <a:buClr>
                <a:schemeClr val="dk1"/>
              </a:buClr>
              <a:buSzPts val="1760"/>
              <a:buFont typeface="Arial"/>
              <a:buChar char="•"/>
            </a:pPr>
            <a:r>
              <a:rPr lang="en-US"/>
              <a:t>For 2029 mission launch, need to start planning now</a:t>
            </a:r>
            <a:endParaRPr/>
          </a:p>
          <a:p>
            <a:pPr indent="-162560" lvl="0" marL="274320" rtl="0" algn="l">
              <a:lnSpc>
                <a:spcPct val="100000"/>
              </a:lnSpc>
              <a:spcBef>
                <a:spcPts val="1000"/>
              </a:spcBef>
              <a:spcAft>
                <a:spcPts val="0"/>
              </a:spcAft>
              <a:buClr>
                <a:schemeClr val="dk1"/>
              </a:buClr>
              <a:buSzPts val="1760"/>
              <a:buFont typeface="Arial"/>
              <a:buNone/>
            </a:pPr>
            <a:r>
              <a:t/>
            </a:r>
            <a:endParaRPr/>
          </a:p>
        </p:txBody>
      </p:sp>
      <p:sp>
        <p:nvSpPr>
          <p:cNvPr id="734" name="Google Shape;734;p28"/>
          <p:cNvSpPr txBox="1"/>
          <p:nvPr>
            <p:ph idx="12" type="sldNum"/>
          </p:nvPr>
        </p:nvSpPr>
        <p:spPr>
          <a:xfrm>
            <a:off x="11409508" y="6565215"/>
            <a:ext cx="480006" cy="138124"/>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pic>
        <p:nvPicPr>
          <p:cNvPr id="735" name="Google Shape;735;p28"/>
          <p:cNvPicPr preferRelativeResize="0"/>
          <p:nvPr/>
        </p:nvPicPr>
        <p:blipFill rotWithShape="1">
          <a:blip r:embed="rId3">
            <a:alphaModFix/>
          </a:blip>
          <a:srcRect b="0" l="0" r="0" t="0"/>
          <a:stretch/>
        </p:blipFill>
        <p:spPr>
          <a:xfrm>
            <a:off x="6096000" y="1220865"/>
            <a:ext cx="5943600" cy="2534920"/>
          </a:xfrm>
          <a:prstGeom prst="rect">
            <a:avLst/>
          </a:prstGeom>
          <a:noFill/>
          <a:ln>
            <a:noFill/>
          </a:ln>
        </p:spPr>
      </p:pic>
      <p:pic>
        <p:nvPicPr>
          <p:cNvPr id="736" name="Google Shape;736;p28"/>
          <p:cNvPicPr preferRelativeResize="0"/>
          <p:nvPr/>
        </p:nvPicPr>
        <p:blipFill rotWithShape="1">
          <a:blip r:embed="rId4">
            <a:alphaModFix/>
          </a:blip>
          <a:srcRect b="0" l="0" r="0" t="0"/>
          <a:stretch/>
        </p:blipFill>
        <p:spPr>
          <a:xfrm>
            <a:off x="6242757" y="3685303"/>
            <a:ext cx="5746044" cy="2915649"/>
          </a:xfrm>
          <a:prstGeom prst="rect">
            <a:avLst/>
          </a:prstGeom>
          <a:noFill/>
          <a:ln>
            <a:noFill/>
          </a:ln>
        </p:spPr>
      </p:pic>
      <p:pic>
        <p:nvPicPr>
          <p:cNvPr id="737" name="Google Shape;737;p28"/>
          <p:cNvPicPr preferRelativeResize="0"/>
          <p:nvPr/>
        </p:nvPicPr>
        <p:blipFill rotWithShape="1">
          <a:blip r:embed="rId5">
            <a:alphaModFix/>
          </a:blip>
          <a:srcRect b="0" l="0" r="0" t="0"/>
          <a:stretch/>
        </p:blipFill>
        <p:spPr>
          <a:xfrm>
            <a:off x="6096000" y="2800695"/>
            <a:ext cx="1122123" cy="955090"/>
          </a:xfrm>
          <a:prstGeom prst="rect">
            <a:avLst/>
          </a:prstGeom>
          <a:noFill/>
          <a:ln>
            <a:noFill/>
          </a:ln>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29"/>
          <p:cNvSpPr txBox="1"/>
          <p:nvPr>
            <p:ph idx="12" type="sldNum"/>
          </p:nvPr>
        </p:nvSpPr>
        <p:spPr>
          <a:xfrm>
            <a:off x="11630345" y="6365294"/>
            <a:ext cx="436113"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44" name="Google Shape;744;p29"/>
          <p:cNvSpPr txBox="1"/>
          <p:nvPr>
            <p:ph idx="1" type="body"/>
          </p:nvPr>
        </p:nvSpPr>
        <p:spPr>
          <a:xfrm>
            <a:off x="1283882" y="164800"/>
            <a:ext cx="9250326" cy="120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0099"/>
              </a:buClr>
              <a:buSzPts val="3600"/>
              <a:buNone/>
            </a:pPr>
            <a:r>
              <a:rPr lang="en-US" sz="3600">
                <a:solidFill>
                  <a:srgbClr val="000099"/>
                </a:solidFill>
                <a:latin typeface="Arial"/>
                <a:ea typeface="Arial"/>
                <a:cs typeface="Arial"/>
                <a:sym typeface="Arial"/>
              </a:rPr>
              <a:t>How best can we shift from Early Adopters to Pathfinders?</a:t>
            </a:r>
            <a:endParaRPr/>
          </a:p>
        </p:txBody>
      </p:sp>
      <p:sp>
        <p:nvSpPr>
          <p:cNvPr id="745" name="Google Shape;745;p29"/>
          <p:cNvSpPr txBox="1"/>
          <p:nvPr/>
        </p:nvSpPr>
        <p:spPr>
          <a:xfrm>
            <a:off x="11051145" y="6365294"/>
            <a:ext cx="1015314"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
        <p:nvSpPr>
          <p:cNvPr id="746" name="Google Shape;746;p29"/>
          <p:cNvSpPr txBox="1"/>
          <p:nvPr/>
        </p:nvSpPr>
        <p:spPr>
          <a:xfrm>
            <a:off x="147999" y="1290095"/>
            <a:ext cx="6520693" cy="5403105"/>
          </a:xfrm>
          <a:prstGeom prst="rect">
            <a:avLst/>
          </a:prstGeom>
          <a:noFill/>
          <a:ln>
            <a:noFill/>
          </a:ln>
        </p:spPr>
        <p:txBody>
          <a:bodyPr anchorCtr="0" anchor="t" bIns="45700" lIns="91425" spcFirstLastPara="1" rIns="91425" wrap="square" tIns="45700">
            <a:noAutofit/>
          </a:bodyPr>
          <a:lstStyle/>
          <a:p>
            <a:pPr indent="-347472" lvl="0" marL="347472" marR="0" rtl="0" algn="l">
              <a:lnSpc>
                <a:spcPct val="100000"/>
              </a:lnSpc>
              <a:spcBef>
                <a:spcPts val="0"/>
              </a:spcBef>
              <a:spcAft>
                <a:spcPts val="0"/>
              </a:spcAft>
              <a:buClr>
                <a:schemeClr val="dk1"/>
              </a:buClr>
              <a:buSzPts val="1900"/>
              <a:buFont typeface="Noto Sans Symbols"/>
              <a:buChar char="❑"/>
            </a:pPr>
            <a:r>
              <a:rPr lang="en-US" sz="1900">
                <a:solidFill>
                  <a:schemeClr val="dk1"/>
                </a:solidFill>
                <a:latin typeface="Arial"/>
                <a:ea typeface="Arial"/>
                <a:cs typeface="Arial"/>
                <a:sym typeface="Arial"/>
              </a:rPr>
              <a:t>GeoXO &amp; Pathfinders are off to a great start! Assessing end-user &amp; stakeholder needs and insights early in mission lifecycle is critical for broadening &amp; enhancing applications and societal impacts of satellite data.  </a:t>
            </a:r>
            <a:endParaRPr/>
          </a:p>
          <a:p>
            <a:pPr indent="-347472" lvl="0" marL="347472" marR="0" rtl="0" algn="l">
              <a:lnSpc>
                <a:spcPct val="100000"/>
              </a:lnSpc>
              <a:spcBef>
                <a:spcPts val="600"/>
              </a:spcBef>
              <a:spcAft>
                <a:spcPts val="0"/>
              </a:spcAft>
              <a:buClr>
                <a:schemeClr val="dk1"/>
              </a:buClr>
              <a:buSzPts val="1900"/>
              <a:buFont typeface="Noto Sans Symbols"/>
              <a:buChar char="❑"/>
            </a:pPr>
            <a:r>
              <a:rPr lang="en-US" sz="1900">
                <a:solidFill>
                  <a:schemeClr val="dk1"/>
                </a:solidFill>
                <a:latin typeface="Arial"/>
                <a:ea typeface="Arial"/>
                <a:cs typeface="Arial"/>
                <a:sym typeface="Arial"/>
              </a:rPr>
              <a:t>We have done a lot of work to document needs and insights from the TEMPO Early Adopters in workshop reports and publications. GeoXO and Pathfinders Program can leverage this information.   </a:t>
            </a:r>
            <a:endParaRPr/>
          </a:p>
          <a:p>
            <a:pPr indent="-347472" lvl="0" marL="347472" marR="0" rtl="0" algn="l">
              <a:lnSpc>
                <a:spcPct val="100000"/>
              </a:lnSpc>
              <a:spcBef>
                <a:spcPts val="600"/>
              </a:spcBef>
              <a:spcAft>
                <a:spcPts val="0"/>
              </a:spcAft>
              <a:buClr>
                <a:schemeClr val="dk1"/>
              </a:buClr>
              <a:buSzPts val="1900"/>
              <a:buFont typeface="Noto Sans Symbols"/>
              <a:buChar char="❑"/>
            </a:pPr>
            <a:r>
              <a:rPr lang="en-US" sz="1900">
                <a:solidFill>
                  <a:schemeClr val="dk1"/>
                </a:solidFill>
                <a:latin typeface="Arial"/>
                <a:ea typeface="Arial"/>
                <a:cs typeface="Arial"/>
                <a:sym typeface="Arial"/>
              </a:rPr>
              <a:t>Leverage growing list of super users in TEMPO Early Adopters Program, especially as the program shares impact stories from their application of operational TEMPO data.  </a:t>
            </a:r>
            <a:endParaRPr/>
          </a:p>
          <a:p>
            <a:pPr indent="-347472" lvl="0" marL="347472" marR="0" rtl="0" algn="l">
              <a:lnSpc>
                <a:spcPct val="100000"/>
              </a:lnSpc>
              <a:spcBef>
                <a:spcPts val="600"/>
              </a:spcBef>
              <a:spcAft>
                <a:spcPts val="0"/>
              </a:spcAft>
              <a:buClr>
                <a:schemeClr val="dk1"/>
              </a:buClr>
              <a:buSzPts val="1900"/>
              <a:buFont typeface="Noto Sans Symbols"/>
              <a:buChar char="❑"/>
            </a:pPr>
            <a:r>
              <a:rPr lang="en-US" sz="1900">
                <a:solidFill>
                  <a:schemeClr val="dk1"/>
                </a:solidFill>
                <a:latin typeface="Arial"/>
                <a:ea typeface="Arial"/>
                <a:cs typeface="Arial"/>
                <a:sym typeface="Arial"/>
              </a:rPr>
              <a:t>TEMPO Early Adopters Program in conjunction with Satellite Needs Working Group will continue to assess end-user and stakeholder needs during nominal operations of TEMPO. Provide this feedback to GeoXO and Pathfinder team.</a:t>
            </a:r>
            <a:endParaRPr/>
          </a:p>
        </p:txBody>
      </p:sp>
      <p:pic>
        <p:nvPicPr>
          <p:cNvPr id="747" name="Google Shape;747;p29"/>
          <p:cNvPicPr preferRelativeResize="0"/>
          <p:nvPr/>
        </p:nvPicPr>
        <p:blipFill rotWithShape="1">
          <a:blip r:embed="rId3">
            <a:alphaModFix/>
          </a:blip>
          <a:srcRect b="0" l="0" r="0" t="0"/>
          <a:stretch/>
        </p:blipFill>
        <p:spPr>
          <a:xfrm>
            <a:off x="6704690" y="1386782"/>
            <a:ext cx="5361768" cy="2220225"/>
          </a:xfrm>
          <a:prstGeom prst="rect">
            <a:avLst/>
          </a:prstGeom>
          <a:noFill/>
          <a:ln>
            <a:noFill/>
          </a:ln>
        </p:spPr>
      </p:pic>
      <p:pic>
        <p:nvPicPr>
          <p:cNvPr id="748" name="Google Shape;748;p29"/>
          <p:cNvPicPr preferRelativeResize="0"/>
          <p:nvPr/>
        </p:nvPicPr>
        <p:blipFill rotWithShape="1">
          <a:blip r:embed="rId4">
            <a:alphaModFix/>
          </a:blip>
          <a:srcRect b="2977" l="0" r="0" t="0"/>
          <a:stretch/>
        </p:blipFill>
        <p:spPr>
          <a:xfrm>
            <a:off x="9421425" y="3865833"/>
            <a:ext cx="2458318" cy="2925667"/>
          </a:xfrm>
          <a:prstGeom prst="rect">
            <a:avLst/>
          </a:prstGeom>
          <a:noFill/>
          <a:ln>
            <a:noFill/>
          </a:ln>
        </p:spPr>
      </p:pic>
      <p:pic>
        <p:nvPicPr>
          <p:cNvPr id="749" name="Google Shape;749;p29"/>
          <p:cNvPicPr preferRelativeResize="0"/>
          <p:nvPr/>
        </p:nvPicPr>
        <p:blipFill rotWithShape="1">
          <a:blip r:embed="rId5">
            <a:alphaModFix/>
          </a:blip>
          <a:srcRect b="0" l="0" r="0" t="0"/>
          <a:stretch/>
        </p:blipFill>
        <p:spPr>
          <a:xfrm>
            <a:off x="6545755" y="3824508"/>
            <a:ext cx="2823047" cy="272334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
          <p:cNvSpPr txBox="1"/>
          <p:nvPr/>
        </p:nvSpPr>
        <p:spPr>
          <a:xfrm>
            <a:off x="875763" y="42430"/>
            <a:ext cx="11166165" cy="58477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3200" u="none" cap="none" strike="noStrike">
                <a:solidFill>
                  <a:srgbClr val="FFFFFF"/>
                </a:solidFill>
                <a:latin typeface="Verdana"/>
                <a:ea typeface="Verdana"/>
                <a:cs typeface="Verdana"/>
                <a:sym typeface="Verdana"/>
              </a:rPr>
              <a:t>Discussion Questions</a:t>
            </a:r>
            <a:endParaRPr/>
          </a:p>
        </p:txBody>
      </p:sp>
      <p:sp>
        <p:nvSpPr>
          <p:cNvPr id="148" name="Google Shape;148;p3"/>
          <p:cNvSpPr txBox="1"/>
          <p:nvPr/>
        </p:nvSpPr>
        <p:spPr>
          <a:xfrm>
            <a:off x="64957" y="843677"/>
            <a:ext cx="11822243" cy="40164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u="none" cap="none" strike="noStrike">
                <a:solidFill>
                  <a:srgbClr val="0070C0"/>
                </a:solidFill>
                <a:latin typeface="Calibri"/>
                <a:ea typeface="Calibri"/>
                <a:cs typeface="Calibri"/>
                <a:sym typeface="Calibri"/>
              </a:rPr>
              <a:t>Discuss in broad terms how we envision the pathway from TEMPO to GEO-XO</a:t>
            </a:r>
            <a:endParaRPr/>
          </a:p>
          <a:p>
            <a:pPr indent="-280988" lvl="0" marL="293688" marR="0" rtl="0" algn="l">
              <a:spcBef>
                <a:spcPts val="600"/>
              </a:spcBef>
              <a:spcAft>
                <a:spcPts val="0"/>
              </a:spcAft>
              <a:buClr>
                <a:srgbClr val="000000"/>
              </a:buClr>
              <a:buSzPts val="2400"/>
              <a:buFont typeface="Arial"/>
              <a:buChar char="•"/>
            </a:pPr>
            <a:r>
              <a:rPr b="0" i="0" lang="en-US" sz="2000" u="none" cap="none" strike="noStrike">
                <a:solidFill>
                  <a:srgbClr val="000000"/>
                </a:solidFill>
                <a:latin typeface="Calibri"/>
                <a:ea typeface="Calibri"/>
                <a:cs typeface="Calibri"/>
                <a:sym typeface="Calibri"/>
              </a:rPr>
              <a:t>How will our experience with geostationary measurements of gases and aerosols influence our planning for GeoXO ACX?</a:t>
            </a:r>
            <a:endParaRPr/>
          </a:p>
          <a:p>
            <a:pPr indent="-280988" lvl="0" marL="293688" marR="0" rtl="0" algn="l">
              <a:spcBef>
                <a:spcPts val="600"/>
              </a:spcBef>
              <a:spcAft>
                <a:spcPts val="0"/>
              </a:spcAft>
              <a:buClr>
                <a:srgbClr val="000000"/>
              </a:buClr>
              <a:buSzPts val="2400"/>
              <a:buFont typeface="Arial"/>
              <a:buChar char="•"/>
            </a:pPr>
            <a:r>
              <a:rPr b="0" i="0" lang="en-US" sz="2000" u="none" cap="none" strike="noStrike">
                <a:solidFill>
                  <a:srgbClr val="000000"/>
                </a:solidFill>
                <a:latin typeface="Calibri"/>
                <a:ea typeface="Calibri"/>
                <a:cs typeface="Calibri"/>
                <a:sym typeface="Calibri"/>
              </a:rPr>
              <a:t>How best can we ensure the continuity of measurements and products from TEMPO to GeoXO ACX?</a:t>
            </a:r>
            <a:endParaRPr/>
          </a:p>
          <a:p>
            <a:pPr indent="-280988" lvl="0" marL="293688" marR="0" rtl="0" algn="l">
              <a:spcBef>
                <a:spcPts val="600"/>
              </a:spcBef>
              <a:spcAft>
                <a:spcPts val="0"/>
              </a:spcAft>
              <a:buClr>
                <a:srgbClr val="000000"/>
              </a:buClr>
              <a:buSzPts val="2400"/>
              <a:buFont typeface="Arial"/>
              <a:buChar char="•"/>
            </a:pPr>
            <a:r>
              <a:rPr b="0" i="0" lang="en-US" sz="2000" u="none" cap="none" strike="noStrike">
                <a:solidFill>
                  <a:srgbClr val="000000"/>
                </a:solidFill>
                <a:latin typeface="Calibri"/>
                <a:ea typeface="Calibri"/>
                <a:cs typeface="Calibri"/>
                <a:sym typeface="Calibri"/>
              </a:rPr>
              <a:t>What new science and applications can be achieved through geostationary air quality measurements through the 2040s?</a:t>
            </a:r>
            <a:endParaRPr/>
          </a:p>
          <a:p>
            <a:pPr indent="-285750" lvl="0" marL="285750" marR="0" rtl="0" algn="l">
              <a:spcBef>
                <a:spcPts val="600"/>
              </a:spcBef>
              <a:spcAft>
                <a:spcPts val="0"/>
              </a:spcAft>
              <a:buClr>
                <a:srgbClr val="000000"/>
              </a:buClr>
              <a:buSzPts val="2400"/>
              <a:buFont typeface="Arial"/>
              <a:buChar char="•"/>
            </a:pPr>
            <a:r>
              <a:rPr b="0" i="0" lang="en-US" sz="2000" u="none" cap="none" strike="noStrike">
                <a:solidFill>
                  <a:srgbClr val="000000"/>
                </a:solidFill>
                <a:latin typeface="Calibri"/>
                <a:ea typeface="Calibri"/>
                <a:cs typeface="Calibri"/>
                <a:sym typeface="Calibri"/>
              </a:rPr>
              <a:t>What new or enhanced partnerships should be engaged from TEMPO to GeoXO ACX?</a:t>
            </a:r>
            <a:endParaRPr/>
          </a:p>
          <a:p>
            <a:pPr indent="-285750" lvl="0" marL="285750" marR="0" rtl="0" algn="l">
              <a:spcBef>
                <a:spcPts val="600"/>
              </a:spcBef>
              <a:spcAft>
                <a:spcPts val="0"/>
              </a:spcAft>
              <a:buClr>
                <a:srgbClr val="000000"/>
              </a:buClr>
              <a:buSzPts val="2400"/>
              <a:buFont typeface="Arial"/>
              <a:buChar char="•"/>
            </a:pPr>
            <a:r>
              <a:rPr b="0" i="0" lang="en-US" sz="2000" u="none" cap="none" strike="noStrike">
                <a:solidFill>
                  <a:srgbClr val="000000"/>
                </a:solidFill>
                <a:latin typeface="Calibri"/>
                <a:ea typeface="Calibri"/>
                <a:cs typeface="Calibri"/>
                <a:sym typeface="Calibri"/>
              </a:rPr>
              <a:t>How best can we shift from early adopters to pathfinders?</a:t>
            </a:r>
            <a:endParaRPr/>
          </a:p>
          <a:p>
            <a:pPr indent="-285750" lvl="0" marL="285750" marR="0" rtl="0" algn="l">
              <a:spcBef>
                <a:spcPts val="600"/>
              </a:spcBef>
              <a:spcAft>
                <a:spcPts val="0"/>
              </a:spcAft>
              <a:buClr>
                <a:srgbClr val="000000"/>
              </a:buClr>
              <a:buSzPts val="2400"/>
              <a:buFont typeface="Arial"/>
              <a:buChar char="•"/>
            </a:pPr>
            <a:r>
              <a:rPr b="0" i="0" lang="en-US" sz="2000" u="none" cap="none" strike="noStrike">
                <a:solidFill>
                  <a:srgbClr val="000000"/>
                </a:solidFill>
                <a:latin typeface="Calibri"/>
                <a:ea typeface="Calibri"/>
                <a:cs typeface="Calibri"/>
                <a:sym typeface="Calibri"/>
              </a:rPr>
              <a:t>How can TEMPO-CI help fill any gap period between TEMPO and GeoXO? </a:t>
            </a:r>
            <a:endParaRPr/>
          </a:p>
          <a:p>
            <a:pPr indent="-285750" lvl="0" marL="285750" marR="0" rtl="0" algn="l">
              <a:spcBef>
                <a:spcPts val="600"/>
              </a:spcBef>
              <a:spcAft>
                <a:spcPts val="0"/>
              </a:spcAft>
              <a:buClr>
                <a:srgbClr val="000000"/>
              </a:buClr>
              <a:buSzPts val="2400"/>
              <a:buFont typeface="Arial"/>
              <a:buChar char="•"/>
            </a:pPr>
            <a:r>
              <a:rPr b="0" i="0" lang="en-US" sz="2000" u="none" cap="none" strike="noStrike">
                <a:solidFill>
                  <a:srgbClr val="000000"/>
                </a:solidFill>
                <a:latin typeface="Calibri"/>
                <a:ea typeface="Calibri"/>
                <a:cs typeface="Calibri"/>
                <a:sym typeface="Calibri"/>
              </a:rPr>
              <a:t>Status and specifications of TEMPO-CI?</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30"/>
          <p:cNvSpPr txBox="1"/>
          <p:nvPr>
            <p:ph idx="12" type="sldNum"/>
          </p:nvPr>
        </p:nvSpPr>
        <p:spPr>
          <a:xfrm>
            <a:off x="11630345" y="6365294"/>
            <a:ext cx="436113"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56" name="Google Shape;756;p30"/>
          <p:cNvSpPr txBox="1"/>
          <p:nvPr>
            <p:ph idx="1" type="body"/>
          </p:nvPr>
        </p:nvSpPr>
        <p:spPr>
          <a:xfrm>
            <a:off x="1283882" y="164800"/>
            <a:ext cx="9250326" cy="120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0099"/>
              </a:buClr>
              <a:buSzPts val="3600"/>
              <a:buNone/>
            </a:pPr>
            <a:r>
              <a:rPr lang="en-US" sz="3600">
                <a:solidFill>
                  <a:srgbClr val="000099"/>
                </a:solidFill>
                <a:latin typeface="Arial"/>
                <a:ea typeface="Arial"/>
                <a:cs typeface="Arial"/>
                <a:sym typeface="Arial"/>
              </a:rPr>
              <a:t>How best can we shift from Early Adopters to Pathfinders?</a:t>
            </a:r>
            <a:endParaRPr/>
          </a:p>
        </p:txBody>
      </p:sp>
      <p:sp>
        <p:nvSpPr>
          <p:cNvPr id="757" name="Google Shape;757;p30"/>
          <p:cNvSpPr txBox="1"/>
          <p:nvPr/>
        </p:nvSpPr>
        <p:spPr>
          <a:xfrm>
            <a:off x="11051145" y="6365294"/>
            <a:ext cx="1015314"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
        <p:nvSpPr>
          <p:cNvPr id="758" name="Google Shape;758;p30"/>
          <p:cNvSpPr txBox="1"/>
          <p:nvPr/>
        </p:nvSpPr>
        <p:spPr>
          <a:xfrm>
            <a:off x="5938829" y="1356385"/>
            <a:ext cx="6131171" cy="5279199"/>
          </a:xfrm>
          <a:prstGeom prst="rect">
            <a:avLst/>
          </a:prstGeom>
          <a:noFill/>
          <a:ln>
            <a:noFill/>
          </a:ln>
        </p:spPr>
        <p:txBody>
          <a:bodyPr anchorCtr="0" anchor="t" bIns="45700" lIns="91425" spcFirstLastPara="1" rIns="91425" wrap="square" tIns="45700">
            <a:noAutofit/>
          </a:bodyPr>
          <a:lstStyle/>
          <a:p>
            <a:pPr indent="-347472" lvl="0" marL="347472" marR="0" rtl="0" algn="l">
              <a:lnSpc>
                <a:spcPct val="100000"/>
              </a:lnSpc>
              <a:spcBef>
                <a:spcPts val="0"/>
              </a:spcBef>
              <a:spcAft>
                <a:spcPts val="0"/>
              </a:spcAft>
              <a:buClr>
                <a:srgbClr val="000000"/>
              </a:buClr>
              <a:buSzPts val="1900"/>
              <a:buFont typeface="Noto Sans Symbols"/>
              <a:buChar char="❑"/>
            </a:pPr>
            <a:r>
              <a:rPr lang="en-US" sz="1900">
                <a:solidFill>
                  <a:srgbClr val="000000"/>
                </a:solidFill>
                <a:latin typeface="Arial"/>
                <a:ea typeface="Arial"/>
                <a:cs typeface="Arial"/>
                <a:sym typeface="Arial"/>
              </a:rPr>
              <a:t>The Early Adopters Program started off with mostly NASA and Academia partners. Participation from U.S. State, local, and tribal air agencies has grown dramatically in past several years. </a:t>
            </a:r>
            <a:endParaRPr/>
          </a:p>
          <a:p>
            <a:pPr indent="-347472" lvl="0" marL="347472" marR="0" rtl="0" algn="l">
              <a:lnSpc>
                <a:spcPct val="100000"/>
              </a:lnSpc>
              <a:spcBef>
                <a:spcPts val="600"/>
              </a:spcBef>
              <a:spcAft>
                <a:spcPts val="0"/>
              </a:spcAft>
              <a:buClr>
                <a:srgbClr val="000000"/>
              </a:buClr>
              <a:buSzPts val="1900"/>
              <a:buFont typeface="Noto Sans Symbols"/>
              <a:buChar char="❑"/>
            </a:pPr>
            <a:r>
              <a:rPr lang="en-US" sz="1900">
                <a:solidFill>
                  <a:srgbClr val="000000"/>
                </a:solidFill>
                <a:latin typeface="Arial"/>
                <a:ea typeface="Arial"/>
                <a:cs typeface="Arial"/>
                <a:sym typeface="Arial"/>
              </a:rPr>
              <a:t>Pathfinders Program should closely engage these critical air agency partners along with private &amp; commercial partners early in mission lifecycle to tailor products and tools to end-users / stakeholders </a:t>
            </a:r>
            <a:endParaRPr/>
          </a:p>
          <a:p>
            <a:pPr indent="-347472" lvl="0" marL="347472" marR="0" rtl="0" algn="l">
              <a:lnSpc>
                <a:spcPct val="100000"/>
              </a:lnSpc>
              <a:spcBef>
                <a:spcPts val="600"/>
              </a:spcBef>
              <a:spcAft>
                <a:spcPts val="0"/>
              </a:spcAft>
              <a:buClr>
                <a:srgbClr val="000000"/>
              </a:buClr>
              <a:buSzPts val="1900"/>
              <a:buFont typeface="Noto Sans Symbols"/>
              <a:buChar char="❑"/>
            </a:pPr>
            <a:r>
              <a:rPr lang="en-US" sz="1900">
                <a:solidFill>
                  <a:srgbClr val="000000"/>
                </a:solidFill>
                <a:latin typeface="Arial"/>
                <a:ea typeface="Arial"/>
                <a:cs typeface="Arial"/>
                <a:sym typeface="Arial"/>
              </a:rPr>
              <a:t>I envision our GEO air quality satellite data being used to the same degree as satellite data in the weather forecasting community now. Integrating those operational partners in the Pathfinders Program will help achieve this!</a:t>
            </a:r>
            <a:endParaRPr/>
          </a:p>
          <a:p>
            <a:pPr indent="-347472" lvl="0" marL="347472" marR="0" rtl="0" algn="l">
              <a:lnSpc>
                <a:spcPct val="100000"/>
              </a:lnSpc>
              <a:spcBef>
                <a:spcPts val="600"/>
              </a:spcBef>
              <a:spcAft>
                <a:spcPts val="0"/>
              </a:spcAft>
              <a:buClr>
                <a:srgbClr val="000000"/>
              </a:buClr>
              <a:buSzPts val="1900"/>
              <a:buFont typeface="Noto Sans Symbols"/>
              <a:buChar char="❑"/>
            </a:pPr>
            <a:r>
              <a:rPr lang="en-US" sz="1900">
                <a:solidFill>
                  <a:srgbClr val="000000"/>
                </a:solidFill>
                <a:latin typeface="Arial"/>
                <a:ea typeface="Arial"/>
                <a:cs typeface="Arial"/>
                <a:sym typeface="Arial"/>
              </a:rPr>
              <a:t>Provide funding for Pathfinders! Can an initiative similar to NASA HAQAST be integrated into the GeoXO and Pathfinder program in early mission phase. </a:t>
            </a:r>
            <a:endParaRPr/>
          </a:p>
        </p:txBody>
      </p:sp>
      <p:graphicFrame>
        <p:nvGraphicFramePr>
          <p:cNvPr id="759" name="Google Shape;759;p30"/>
          <p:cNvGraphicFramePr/>
          <p:nvPr/>
        </p:nvGraphicFramePr>
        <p:xfrm>
          <a:off x="82208" y="1273261"/>
          <a:ext cx="6451601" cy="4925782"/>
        </p:xfrm>
        <a:graphic>
          <a:graphicData uri="http://schemas.openxmlformats.org/drawingml/2006/chart">
            <c:chart r:id="rId3"/>
          </a:graphicData>
        </a:graphic>
      </p:graphicFrame>
      <p:sp>
        <p:nvSpPr>
          <p:cNvPr id="760" name="Google Shape;760;p30"/>
          <p:cNvSpPr txBox="1"/>
          <p:nvPr/>
        </p:nvSpPr>
        <p:spPr>
          <a:xfrm>
            <a:off x="148707" y="6199042"/>
            <a:ext cx="6131172" cy="56321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rgbClr val="000000"/>
                </a:solidFill>
                <a:latin typeface="Arial"/>
                <a:ea typeface="Arial"/>
                <a:cs typeface="Arial"/>
                <a:sym typeface="Arial"/>
              </a:rPr>
              <a:t>~ 420 Early Adopters (as of early April 2023), includes federal, state, local, &amp; tribal air agencies, health organizations, and NGOs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31"/>
          <p:cNvSpPr txBox="1"/>
          <p:nvPr>
            <p:ph idx="12" type="sldNum"/>
          </p:nvPr>
        </p:nvSpPr>
        <p:spPr>
          <a:xfrm>
            <a:off x="11630345" y="6365294"/>
            <a:ext cx="436113"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67" name="Google Shape;767;p31"/>
          <p:cNvSpPr txBox="1"/>
          <p:nvPr>
            <p:ph idx="1" type="body"/>
          </p:nvPr>
        </p:nvSpPr>
        <p:spPr>
          <a:xfrm>
            <a:off x="1283882" y="164800"/>
            <a:ext cx="9250326" cy="120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0099"/>
              </a:buClr>
              <a:buSzPts val="3600"/>
              <a:buNone/>
            </a:pPr>
            <a:r>
              <a:rPr lang="en-US" sz="3600">
                <a:solidFill>
                  <a:srgbClr val="000099"/>
                </a:solidFill>
                <a:latin typeface="Arial"/>
                <a:ea typeface="Arial"/>
                <a:cs typeface="Arial"/>
                <a:sym typeface="Arial"/>
              </a:rPr>
              <a:t>How best can we shift from Early Adopters to Pathfinders?</a:t>
            </a:r>
            <a:endParaRPr/>
          </a:p>
        </p:txBody>
      </p:sp>
      <p:sp>
        <p:nvSpPr>
          <p:cNvPr id="768" name="Google Shape;768;p31"/>
          <p:cNvSpPr txBox="1"/>
          <p:nvPr/>
        </p:nvSpPr>
        <p:spPr>
          <a:xfrm>
            <a:off x="11051145" y="6365294"/>
            <a:ext cx="1015314"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
        <p:nvSpPr>
          <p:cNvPr id="769" name="Google Shape;769;p31"/>
          <p:cNvSpPr txBox="1"/>
          <p:nvPr/>
        </p:nvSpPr>
        <p:spPr>
          <a:xfrm>
            <a:off x="7515349" y="2057948"/>
            <a:ext cx="4493750" cy="3453743"/>
          </a:xfrm>
          <a:prstGeom prst="rect">
            <a:avLst/>
          </a:prstGeom>
          <a:noFill/>
          <a:ln>
            <a:noFill/>
          </a:ln>
        </p:spPr>
        <p:txBody>
          <a:bodyPr anchorCtr="0" anchor="t" bIns="45700" lIns="91425" spcFirstLastPara="1" rIns="91425" wrap="square" tIns="45700">
            <a:noAutofit/>
          </a:bodyPr>
          <a:lstStyle/>
          <a:p>
            <a:pPr indent="-347472" lvl="0" marL="347472" marR="0" rtl="0" algn="l">
              <a:lnSpc>
                <a:spcPct val="100000"/>
              </a:lnSpc>
              <a:spcBef>
                <a:spcPts val="0"/>
              </a:spcBef>
              <a:spcAft>
                <a:spcPts val="0"/>
              </a:spcAft>
              <a:buClr>
                <a:srgbClr val="000000"/>
              </a:buClr>
              <a:buSzPts val="2000"/>
              <a:buFont typeface="Noto Sans Symbols"/>
              <a:buChar char="❑"/>
            </a:pPr>
            <a:r>
              <a:rPr lang="en-US" sz="2000">
                <a:solidFill>
                  <a:srgbClr val="000000"/>
                </a:solidFill>
                <a:latin typeface="Arial"/>
                <a:ea typeface="Arial"/>
                <a:cs typeface="Arial"/>
                <a:sym typeface="Arial"/>
              </a:rPr>
              <a:t>Build off applications and Green Paper experiments in the TEMPO Early Adopters Program</a:t>
            </a:r>
            <a:endParaRPr/>
          </a:p>
          <a:p>
            <a:pPr indent="-347472" lvl="0" marL="347472" marR="0" rtl="0" algn="l">
              <a:lnSpc>
                <a:spcPct val="100000"/>
              </a:lnSpc>
              <a:spcBef>
                <a:spcPts val="600"/>
              </a:spcBef>
              <a:spcAft>
                <a:spcPts val="0"/>
              </a:spcAft>
              <a:buClr>
                <a:srgbClr val="000000"/>
              </a:buClr>
              <a:buSzPts val="2000"/>
              <a:buFont typeface="Noto Sans Symbols"/>
              <a:buChar char="❑"/>
            </a:pPr>
            <a:r>
              <a:rPr lang="en-US" sz="2000">
                <a:solidFill>
                  <a:srgbClr val="000000"/>
                </a:solidFill>
                <a:latin typeface="Arial"/>
                <a:ea typeface="Arial"/>
                <a:cs typeface="Arial"/>
                <a:sym typeface="Arial"/>
              </a:rPr>
              <a:t>We have a number of Early Adopters in each of these application areas.  </a:t>
            </a:r>
            <a:endParaRPr/>
          </a:p>
          <a:p>
            <a:pPr indent="-347472" lvl="0" marL="347472" marR="0" rtl="0" algn="l">
              <a:lnSpc>
                <a:spcPct val="100000"/>
              </a:lnSpc>
              <a:spcBef>
                <a:spcPts val="600"/>
              </a:spcBef>
              <a:spcAft>
                <a:spcPts val="0"/>
              </a:spcAft>
              <a:buClr>
                <a:srgbClr val="000000"/>
              </a:buClr>
              <a:buSzPts val="2000"/>
              <a:buFont typeface="Noto Sans Symbols"/>
              <a:buChar char="❑"/>
            </a:pPr>
            <a:r>
              <a:rPr lang="en-US" sz="2000">
                <a:solidFill>
                  <a:srgbClr val="000000"/>
                </a:solidFill>
                <a:latin typeface="Arial"/>
                <a:ea typeface="Arial"/>
                <a:cs typeface="Arial"/>
                <a:sym typeface="Arial"/>
              </a:rPr>
              <a:t>Highlight impact stories from use of TEMPO data in each of these application areas and share with GeoXO and Pathfinders Program. </a:t>
            </a:r>
            <a:endParaRPr/>
          </a:p>
        </p:txBody>
      </p:sp>
      <p:sp>
        <p:nvSpPr>
          <p:cNvPr id="770" name="Google Shape;770;p31"/>
          <p:cNvSpPr/>
          <p:nvPr/>
        </p:nvSpPr>
        <p:spPr>
          <a:xfrm>
            <a:off x="3624341" y="1399778"/>
            <a:ext cx="1869298" cy="735062"/>
          </a:xfrm>
          <a:prstGeom prst="ellipse">
            <a:avLst/>
          </a:prstGeom>
          <a:solidFill>
            <a:schemeClr val="accent2"/>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Helvetica Neue"/>
              <a:buNone/>
            </a:pPr>
            <a:r>
              <a:rPr b="0" i="0" lang="en-US" sz="1400" u="none" cap="none" strike="noStrike">
                <a:solidFill>
                  <a:srgbClr val="FFFFFF"/>
                </a:solidFill>
                <a:latin typeface="Helvetica Neue"/>
                <a:ea typeface="Helvetica Neue"/>
                <a:cs typeface="Helvetica Neue"/>
                <a:sym typeface="Helvetica Neue"/>
              </a:rPr>
              <a:t>Multi-Pollutant Data Assimilation</a:t>
            </a:r>
            <a:endParaRPr/>
          </a:p>
        </p:txBody>
      </p:sp>
      <p:sp>
        <p:nvSpPr>
          <p:cNvPr id="771" name="Google Shape;771;p31"/>
          <p:cNvSpPr/>
          <p:nvPr/>
        </p:nvSpPr>
        <p:spPr>
          <a:xfrm>
            <a:off x="1558713" y="1445215"/>
            <a:ext cx="1922392" cy="751863"/>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Arial"/>
              <a:buNone/>
            </a:pPr>
            <a:r>
              <a:rPr lang="en-US" sz="1400">
                <a:solidFill>
                  <a:srgbClr val="FFFFFF"/>
                </a:solidFill>
                <a:latin typeface="Arial"/>
                <a:ea typeface="Arial"/>
                <a:cs typeface="Arial"/>
                <a:sym typeface="Arial"/>
              </a:rPr>
              <a:t>Operational Water Vapor Assimilation</a:t>
            </a:r>
            <a:endParaRPr b="0" i="0" sz="1400" u="none" cap="none" strike="noStrike">
              <a:solidFill>
                <a:srgbClr val="FFFFFF"/>
              </a:solidFill>
              <a:latin typeface="Arial"/>
              <a:ea typeface="Arial"/>
              <a:cs typeface="Arial"/>
              <a:sym typeface="Arial"/>
            </a:endParaRPr>
          </a:p>
        </p:txBody>
      </p:sp>
      <p:sp>
        <p:nvSpPr>
          <p:cNvPr id="772" name="Google Shape;772;p31"/>
          <p:cNvSpPr/>
          <p:nvPr/>
        </p:nvSpPr>
        <p:spPr>
          <a:xfrm>
            <a:off x="2324442" y="5763370"/>
            <a:ext cx="1528837" cy="734924"/>
          </a:xfrm>
          <a:prstGeom prst="ellipse">
            <a:avLst/>
          </a:prstGeom>
          <a:solidFill>
            <a:srgbClr val="FF00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Helvetica Neue"/>
              <a:buNone/>
            </a:pPr>
            <a:r>
              <a:rPr b="0" i="0" lang="en-US" sz="1400" u="none" cap="none" strike="noStrike">
                <a:solidFill>
                  <a:srgbClr val="FFFFFF"/>
                </a:solidFill>
                <a:latin typeface="Helvetica Neue"/>
                <a:ea typeface="Helvetica Neue"/>
                <a:cs typeface="Helvetica Neue"/>
                <a:sym typeface="Helvetica Neue"/>
              </a:rPr>
              <a:t>Daily UV </a:t>
            </a:r>
            <a:r>
              <a:rPr lang="en-US" sz="1400">
                <a:solidFill>
                  <a:srgbClr val="FFFFFF"/>
                </a:solidFill>
                <a:latin typeface="Helvetica Neue"/>
                <a:ea typeface="Helvetica Neue"/>
                <a:cs typeface="Helvetica Neue"/>
                <a:sym typeface="Helvetica Neue"/>
              </a:rPr>
              <a:t>Exposures</a:t>
            </a:r>
            <a:endParaRPr b="0" i="0" sz="1400" u="none" cap="none" strike="noStrike">
              <a:solidFill>
                <a:srgbClr val="FFFFFF"/>
              </a:solidFill>
              <a:latin typeface="Helvetica Neue"/>
              <a:ea typeface="Helvetica Neue"/>
              <a:cs typeface="Helvetica Neue"/>
              <a:sym typeface="Helvetica Neue"/>
            </a:endParaRPr>
          </a:p>
        </p:txBody>
      </p:sp>
      <p:sp>
        <p:nvSpPr>
          <p:cNvPr id="773" name="Google Shape;773;p31"/>
          <p:cNvSpPr/>
          <p:nvPr/>
        </p:nvSpPr>
        <p:spPr>
          <a:xfrm>
            <a:off x="182902" y="4176415"/>
            <a:ext cx="1865873" cy="729156"/>
          </a:xfrm>
          <a:prstGeom prst="ellipse">
            <a:avLst/>
          </a:prstGeom>
          <a:solidFill>
            <a:srgbClr val="548135"/>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Helvetica Neue"/>
              <a:buNone/>
            </a:pPr>
            <a:r>
              <a:rPr b="0" i="0" lang="en-US" sz="1400" u="none" cap="none" strike="noStrike">
                <a:solidFill>
                  <a:srgbClr val="FFFFFF"/>
                </a:solidFill>
                <a:latin typeface="Helvetica Neue"/>
                <a:ea typeface="Helvetica Neue"/>
                <a:cs typeface="Helvetica Neue"/>
                <a:sym typeface="Helvetica Neue"/>
              </a:rPr>
              <a:t>Ozone-induced crop damages</a:t>
            </a:r>
            <a:endParaRPr/>
          </a:p>
        </p:txBody>
      </p:sp>
      <p:sp>
        <p:nvSpPr>
          <p:cNvPr id="774" name="Google Shape;774;p31"/>
          <p:cNvSpPr/>
          <p:nvPr/>
        </p:nvSpPr>
        <p:spPr>
          <a:xfrm>
            <a:off x="5751238" y="3098502"/>
            <a:ext cx="1546668" cy="688704"/>
          </a:xfrm>
          <a:prstGeom prst="ellipse">
            <a:avLst/>
          </a:prstGeom>
          <a:solidFill>
            <a:srgbClr val="7F7F7F"/>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Helvetica Neue"/>
              <a:buNone/>
            </a:pPr>
            <a:r>
              <a:rPr lang="en-US" sz="1400">
                <a:solidFill>
                  <a:srgbClr val="FFFFFF"/>
                </a:solidFill>
                <a:latin typeface="Helvetica Neue"/>
                <a:ea typeface="Helvetica Neue"/>
                <a:cs typeface="Helvetica Neue"/>
                <a:sym typeface="Helvetica Neue"/>
              </a:rPr>
              <a:t>Estimating Emissions</a:t>
            </a:r>
            <a:endParaRPr b="0" i="0" sz="1400" u="none" cap="none" strike="noStrike">
              <a:solidFill>
                <a:srgbClr val="FFFFFF"/>
              </a:solidFill>
              <a:latin typeface="Helvetica Neue"/>
              <a:ea typeface="Helvetica Neue"/>
              <a:cs typeface="Helvetica Neue"/>
              <a:sym typeface="Helvetica Neue"/>
            </a:endParaRPr>
          </a:p>
        </p:txBody>
      </p:sp>
      <p:sp>
        <p:nvSpPr>
          <p:cNvPr id="775" name="Google Shape;775;p31"/>
          <p:cNvSpPr/>
          <p:nvPr/>
        </p:nvSpPr>
        <p:spPr>
          <a:xfrm>
            <a:off x="5726694" y="3912753"/>
            <a:ext cx="1661912" cy="687232"/>
          </a:xfrm>
          <a:prstGeom prst="ellipse">
            <a:avLst/>
          </a:prstGeom>
          <a:solidFill>
            <a:srgbClr val="7F7F7F"/>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Helvetica Neue"/>
              <a:buNone/>
            </a:pPr>
            <a:r>
              <a:rPr lang="en-US" sz="1400">
                <a:solidFill>
                  <a:srgbClr val="FFFFFF"/>
                </a:solidFill>
                <a:latin typeface="Helvetica Neue"/>
                <a:ea typeface="Helvetica Neue"/>
                <a:cs typeface="Helvetica Neue"/>
                <a:sym typeface="Helvetica Neue"/>
              </a:rPr>
              <a:t>Monitoring Air Quality Disasters</a:t>
            </a:r>
            <a:endParaRPr b="0" i="0" sz="1400" u="none" cap="none" strike="noStrike">
              <a:solidFill>
                <a:srgbClr val="FFFFFF"/>
              </a:solidFill>
              <a:latin typeface="Helvetica Neue"/>
              <a:ea typeface="Helvetica Neue"/>
              <a:cs typeface="Helvetica Neue"/>
              <a:sym typeface="Helvetica Neue"/>
            </a:endParaRPr>
          </a:p>
        </p:txBody>
      </p:sp>
      <p:sp>
        <p:nvSpPr>
          <p:cNvPr id="776" name="Google Shape;776;p31"/>
          <p:cNvSpPr/>
          <p:nvPr/>
        </p:nvSpPr>
        <p:spPr>
          <a:xfrm>
            <a:off x="4068575" y="5655706"/>
            <a:ext cx="2097756" cy="827479"/>
          </a:xfrm>
          <a:prstGeom prst="ellipse">
            <a:avLst/>
          </a:prstGeom>
          <a:solidFill>
            <a:srgbClr val="CC99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Helvetica Neue"/>
              <a:buNone/>
            </a:pPr>
            <a:r>
              <a:rPr b="0" i="0" lang="en-US" sz="1400" u="none" cap="none" strike="noStrike">
                <a:solidFill>
                  <a:srgbClr val="FFFFFF"/>
                </a:solidFill>
                <a:latin typeface="Helvetica Neue"/>
                <a:ea typeface="Helvetica Neue"/>
                <a:cs typeface="Helvetica Neue"/>
                <a:sym typeface="Helvetica Neue"/>
              </a:rPr>
              <a:t>Assessing Long-term Pollutant Trends</a:t>
            </a:r>
            <a:endParaRPr/>
          </a:p>
        </p:txBody>
      </p:sp>
      <p:sp>
        <p:nvSpPr>
          <p:cNvPr id="777" name="Google Shape;777;p31"/>
          <p:cNvSpPr/>
          <p:nvPr/>
        </p:nvSpPr>
        <p:spPr>
          <a:xfrm>
            <a:off x="734500" y="5080711"/>
            <a:ext cx="1810469" cy="864060"/>
          </a:xfrm>
          <a:prstGeom prst="ellipse">
            <a:avLst/>
          </a:prstGeom>
          <a:solidFill>
            <a:srgbClr val="FF00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Helvetica Neue"/>
              <a:buNone/>
            </a:pPr>
            <a:r>
              <a:rPr b="0" i="0" lang="en-US" sz="1400" u="none" cap="none" strike="noStrike">
                <a:solidFill>
                  <a:srgbClr val="FFFFFF"/>
                </a:solidFill>
                <a:latin typeface="Helvetica Neue"/>
                <a:ea typeface="Helvetica Neue"/>
                <a:cs typeface="Helvetica Neue"/>
                <a:sym typeface="Helvetica Neue"/>
              </a:rPr>
              <a:t>Short-term Exposure Assessments</a:t>
            </a:r>
            <a:endParaRPr/>
          </a:p>
        </p:txBody>
      </p:sp>
      <p:sp>
        <p:nvSpPr>
          <p:cNvPr id="778" name="Google Shape;778;p31"/>
          <p:cNvSpPr/>
          <p:nvPr/>
        </p:nvSpPr>
        <p:spPr>
          <a:xfrm>
            <a:off x="141882" y="3226616"/>
            <a:ext cx="1764453" cy="769096"/>
          </a:xfrm>
          <a:prstGeom prst="ellipse">
            <a:avLst/>
          </a:prstGeom>
          <a:solidFill>
            <a:srgbClr val="548135"/>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Helvetica Neue"/>
              <a:buNone/>
            </a:pPr>
            <a:r>
              <a:rPr lang="en-US" sz="1400">
                <a:solidFill>
                  <a:srgbClr val="FFFFFF"/>
                </a:solidFill>
                <a:latin typeface="Helvetica Neue"/>
                <a:ea typeface="Helvetica Neue"/>
                <a:cs typeface="Helvetica Neue"/>
                <a:sym typeface="Helvetica Neue"/>
              </a:rPr>
              <a:t>Harmful Algal Blooms</a:t>
            </a:r>
            <a:endParaRPr b="0" i="0" sz="1400" u="none" cap="none" strike="noStrike">
              <a:solidFill>
                <a:srgbClr val="FFFFFF"/>
              </a:solidFill>
              <a:latin typeface="Helvetica Neue"/>
              <a:ea typeface="Helvetica Neue"/>
              <a:cs typeface="Helvetica Neue"/>
              <a:sym typeface="Helvetica Neue"/>
            </a:endParaRPr>
          </a:p>
        </p:txBody>
      </p:sp>
      <p:cxnSp>
        <p:nvCxnSpPr>
          <p:cNvPr id="779" name="Google Shape;779;p31"/>
          <p:cNvCxnSpPr/>
          <p:nvPr/>
        </p:nvCxnSpPr>
        <p:spPr>
          <a:xfrm flipH="1">
            <a:off x="1949879" y="3581958"/>
            <a:ext cx="400039" cy="2765"/>
          </a:xfrm>
          <a:prstGeom prst="straightConnector1">
            <a:avLst/>
          </a:prstGeom>
          <a:noFill/>
          <a:ln cap="flat" cmpd="sng" w="31750">
            <a:solidFill>
              <a:srgbClr val="7F7F7F"/>
            </a:solidFill>
            <a:prstDash val="solid"/>
            <a:miter lim="800000"/>
            <a:headEnd len="sm" w="sm" type="none"/>
            <a:tailEnd len="sm" w="sm" type="none"/>
          </a:ln>
        </p:spPr>
      </p:cxnSp>
      <p:cxnSp>
        <p:nvCxnSpPr>
          <p:cNvPr id="780" name="Google Shape;780;p31"/>
          <p:cNvCxnSpPr/>
          <p:nvPr/>
        </p:nvCxnSpPr>
        <p:spPr>
          <a:xfrm flipH="1">
            <a:off x="2061769" y="4309767"/>
            <a:ext cx="269808" cy="82973"/>
          </a:xfrm>
          <a:prstGeom prst="straightConnector1">
            <a:avLst/>
          </a:prstGeom>
          <a:noFill/>
          <a:ln cap="flat" cmpd="sng" w="31750">
            <a:solidFill>
              <a:srgbClr val="7F7F7F"/>
            </a:solidFill>
            <a:prstDash val="solid"/>
            <a:miter lim="800000"/>
            <a:headEnd len="sm" w="sm" type="none"/>
            <a:tailEnd len="sm" w="sm" type="none"/>
          </a:ln>
        </p:spPr>
      </p:cxnSp>
      <p:cxnSp>
        <p:nvCxnSpPr>
          <p:cNvPr id="781" name="Google Shape;781;p31"/>
          <p:cNvCxnSpPr/>
          <p:nvPr/>
        </p:nvCxnSpPr>
        <p:spPr>
          <a:xfrm rot="10800000">
            <a:off x="1985276" y="2783675"/>
            <a:ext cx="692603" cy="247218"/>
          </a:xfrm>
          <a:prstGeom prst="straightConnector1">
            <a:avLst/>
          </a:prstGeom>
          <a:noFill/>
          <a:ln cap="flat" cmpd="sng" w="31750">
            <a:solidFill>
              <a:srgbClr val="7F7F7F"/>
            </a:solidFill>
            <a:prstDash val="solid"/>
            <a:miter lim="800000"/>
            <a:headEnd len="sm" w="sm" type="none"/>
            <a:tailEnd len="sm" w="sm" type="none"/>
          </a:ln>
        </p:spPr>
      </p:cxnSp>
      <p:cxnSp>
        <p:nvCxnSpPr>
          <p:cNvPr id="782" name="Google Shape;782;p31"/>
          <p:cNvCxnSpPr/>
          <p:nvPr/>
        </p:nvCxnSpPr>
        <p:spPr>
          <a:xfrm rot="10800000">
            <a:off x="3052043" y="2212062"/>
            <a:ext cx="232849" cy="276260"/>
          </a:xfrm>
          <a:prstGeom prst="straightConnector1">
            <a:avLst/>
          </a:prstGeom>
          <a:noFill/>
          <a:ln cap="flat" cmpd="sng" w="31750">
            <a:solidFill>
              <a:srgbClr val="7F7F7F"/>
            </a:solidFill>
            <a:prstDash val="solid"/>
            <a:miter lim="800000"/>
            <a:headEnd len="sm" w="sm" type="none"/>
            <a:tailEnd len="sm" w="sm" type="none"/>
          </a:ln>
        </p:spPr>
      </p:cxnSp>
      <p:graphicFrame>
        <p:nvGraphicFramePr>
          <p:cNvPr id="783" name="Google Shape;783;p31"/>
          <p:cNvGraphicFramePr/>
          <p:nvPr/>
        </p:nvGraphicFramePr>
        <p:xfrm>
          <a:off x="1535141" y="2262410"/>
          <a:ext cx="4628992" cy="3385257"/>
        </p:xfrm>
        <a:graphic>
          <a:graphicData uri="http://schemas.openxmlformats.org/drawingml/2006/chart">
            <c:chart r:id="rId3"/>
          </a:graphicData>
        </a:graphic>
      </p:graphicFrame>
      <p:sp>
        <p:nvSpPr>
          <p:cNvPr id="784" name="Google Shape;784;p31"/>
          <p:cNvSpPr txBox="1"/>
          <p:nvPr/>
        </p:nvSpPr>
        <p:spPr>
          <a:xfrm>
            <a:off x="2253613" y="3600245"/>
            <a:ext cx="1341012" cy="75227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400"/>
              <a:buFont typeface="Arial"/>
              <a:buNone/>
            </a:pPr>
            <a:r>
              <a:rPr b="1" i="0" lang="en-US" sz="1400" u="none" cap="none" strike="noStrike">
                <a:solidFill>
                  <a:srgbClr val="FFFFFF"/>
                </a:solidFill>
                <a:latin typeface="Arial"/>
                <a:ea typeface="Arial"/>
                <a:cs typeface="Arial"/>
                <a:sym typeface="Arial"/>
              </a:rPr>
              <a:t>Vegetation &amp; Ocean Monitoring</a:t>
            </a:r>
            <a:endParaRPr/>
          </a:p>
        </p:txBody>
      </p:sp>
      <p:sp>
        <p:nvSpPr>
          <p:cNvPr id="785" name="Google Shape;785;p31"/>
          <p:cNvSpPr txBox="1"/>
          <p:nvPr/>
        </p:nvSpPr>
        <p:spPr>
          <a:xfrm>
            <a:off x="4202217" y="3585661"/>
            <a:ext cx="1385648" cy="57324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400"/>
              <a:buFont typeface="Arial"/>
              <a:buNone/>
            </a:pPr>
            <a:r>
              <a:rPr b="1" i="0" lang="en-US" sz="1400" u="none" cap="none" strike="noStrike">
                <a:solidFill>
                  <a:srgbClr val="FFFFFF"/>
                </a:solidFill>
                <a:latin typeface="Arial"/>
                <a:ea typeface="Arial"/>
                <a:cs typeface="Arial"/>
                <a:sym typeface="Arial"/>
              </a:rPr>
              <a:t>Air Pollution Emissions &amp; Monitoring</a:t>
            </a:r>
            <a:endParaRPr/>
          </a:p>
        </p:txBody>
      </p:sp>
      <p:sp>
        <p:nvSpPr>
          <p:cNvPr id="786" name="Google Shape;786;p31"/>
          <p:cNvSpPr txBox="1"/>
          <p:nvPr/>
        </p:nvSpPr>
        <p:spPr>
          <a:xfrm>
            <a:off x="3821572" y="4509362"/>
            <a:ext cx="1385648" cy="5659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400"/>
              <a:buFont typeface="Arial"/>
              <a:buNone/>
            </a:pPr>
            <a:r>
              <a:rPr b="1" lang="en-US" sz="1400">
                <a:solidFill>
                  <a:srgbClr val="FFFFFF"/>
                </a:solidFill>
                <a:latin typeface="Arial"/>
                <a:ea typeface="Arial"/>
                <a:cs typeface="Arial"/>
                <a:sym typeface="Arial"/>
              </a:rPr>
              <a:t>Regulatory Science</a:t>
            </a:r>
            <a:endParaRPr b="1" i="0" sz="1400" u="none" cap="none" strike="noStrike">
              <a:solidFill>
                <a:srgbClr val="FFFFFF"/>
              </a:solidFill>
              <a:latin typeface="Arial"/>
              <a:ea typeface="Arial"/>
              <a:cs typeface="Arial"/>
              <a:sym typeface="Arial"/>
            </a:endParaRPr>
          </a:p>
        </p:txBody>
      </p:sp>
      <p:sp>
        <p:nvSpPr>
          <p:cNvPr id="787" name="Google Shape;787;p31"/>
          <p:cNvSpPr txBox="1"/>
          <p:nvPr/>
        </p:nvSpPr>
        <p:spPr>
          <a:xfrm>
            <a:off x="2930157" y="4524346"/>
            <a:ext cx="1064284" cy="449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400"/>
              <a:buFont typeface="Arial"/>
              <a:buNone/>
            </a:pPr>
            <a:r>
              <a:rPr b="1" lang="en-US" sz="1400">
                <a:solidFill>
                  <a:srgbClr val="FFFFFF"/>
                </a:solidFill>
                <a:latin typeface="Arial"/>
                <a:ea typeface="Arial"/>
                <a:cs typeface="Arial"/>
                <a:sym typeface="Arial"/>
              </a:rPr>
              <a:t>Public</a:t>
            </a:r>
            <a:r>
              <a:rPr b="1" i="0" lang="en-US" sz="1400" u="none" cap="none" strike="noStrike">
                <a:solidFill>
                  <a:srgbClr val="FFFFFF"/>
                </a:solidFill>
                <a:latin typeface="Arial"/>
                <a:ea typeface="Arial"/>
                <a:cs typeface="Arial"/>
                <a:sym typeface="Arial"/>
              </a:rPr>
              <a:t> Health</a:t>
            </a:r>
            <a:endParaRPr/>
          </a:p>
        </p:txBody>
      </p:sp>
      <p:sp>
        <p:nvSpPr>
          <p:cNvPr id="788" name="Google Shape;788;p31"/>
          <p:cNvSpPr txBox="1"/>
          <p:nvPr/>
        </p:nvSpPr>
        <p:spPr>
          <a:xfrm>
            <a:off x="2707615" y="2723068"/>
            <a:ext cx="1465934" cy="72185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400"/>
              <a:buFont typeface="Arial"/>
              <a:buNone/>
            </a:pPr>
            <a:r>
              <a:rPr b="1" i="0" lang="en-US" sz="1400" u="none" cap="none" strike="noStrike">
                <a:solidFill>
                  <a:srgbClr val="FFFFFF"/>
                </a:solidFill>
                <a:latin typeface="Arial"/>
                <a:ea typeface="Arial"/>
                <a:cs typeface="Arial"/>
                <a:sym typeface="Arial"/>
              </a:rPr>
              <a:t>Weather </a:t>
            </a:r>
            <a:r>
              <a:rPr b="1" lang="en-US" sz="1400">
                <a:solidFill>
                  <a:srgbClr val="FFFFFF"/>
                </a:solidFill>
                <a:latin typeface="Arial"/>
                <a:ea typeface="Arial"/>
                <a:cs typeface="Arial"/>
                <a:sym typeface="Arial"/>
              </a:rPr>
              <a:t>Analysis</a:t>
            </a:r>
            <a:r>
              <a:rPr b="1" i="0" lang="en-US" sz="1400" u="none" cap="none" strike="noStrike">
                <a:solidFill>
                  <a:srgbClr val="FFFFFF"/>
                </a:solidFill>
                <a:latin typeface="Arial"/>
                <a:ea typeface="Arial"/>
                <a:cs typeface="Arial"/>
                <a:sym typeface="Arial"/>
              </a:rPr>
              <a:t> &amp; Forecasting</a:t>
            </a:r>
            <a:endParaRPr/>
          </a:p>
        </p:txBody>
      </p:sp>
      <p:sp>
        <p:nvSpPr>
          <p:cNvPr id="789" name="Google Shape;789;p31"/>
          <p:cNvSpPr txBox="1"/>
          <p:nvPr/>
        </p:nvSpPr>
        <p:spPr>
          <a:xfrm>
            <a:off x="3832814" y="2745570"/>
            <a:ext cx="1326550" cy="68870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400"/>
              <a:buFont typeface="Arial"/>
              <a:buNone/>
            </a:pPr>
            <a:r>
              <a:rPr b="1" i="0" lang="en-US" sz="1400" u="none" cap="none" strike="noStrike">
                <a:solidFill>
                  <a:srgbClr val="FFFFFF"/>
                </a:solidFill>
                <a:latin typeface="Arial"/>
                <a:ea typeface="Arial"/>
                <a:cs typeface="Arial"/>
                <a:sym typeface="Arial"/>
              </a:rPr>
              <a:t>Air Quality </a:t>
            </a:r>
            <a:r>
              <a:rPr b="1" lang="en-US" sz="1400">
                <a:solidFill>
                  <a:srgbClr val="FFFFFF"/>
                </a:solidFill>
                <a:latin typeface="Arial"/>
                <a:ea typeface="Arial"/>
                <a:cs typeface="Arial"/>
                <a:sym typeface="Arial"/>
              </a:rPr>
              <a:t>Modeling</a:t>
            </a:r>
            <a:r>
              <a:rPr b="1" i="0" lang="en-US" sz="1400" u="none" cap="none" strike="noStrike">
                <a:solidFill>
                  <a:srgbClr val="FFFFFF"/>
                </a:solidFill>
                <a:latin typeface="Arial"/>
                <a:ea typeface="Arial"/>
                <a:cs typeface="Arial"/>
                <a:sym typeface="Arial"/>
              </a:rPr>
              <a:t> &amp; </a:t>
            </a:r>
            <a:r>
              <a:rPr b="1" lang="en-US" sz="1400">
                <a:solidFill>
                  <a:srgbClr val="FFFFFF"/>
                </a:solidFill>
                <a:latin typeface="Arial"/>
                <a:ea typeface="Arial"/>
                <a:cs typeface="Arial"/>
                <a:sym typeface="Arial"/>
              </a:rPr>
              <a:t>Forecasting</a:t>
            </a:r>
            <a:endParaRPr b="1" i="0" sz="1400" u="none" cap="none" strike="noStrike">
              <a:solidFill>
                <a:srgbClr val="FFFFFF"/>
              </a:solidFill>
              <a:latin typeface="Arial"/>
              <a:ea typeface="Arial"/>
              <a:cs typeface="Arial"/>
              <a:sym typeface="Arial"/>
            </a:endParaRPr>
          </a:p>
        </p:txBody>
      </p:sp>
      <p:cxnSp>
        <p:nvCxnSpPr>
          <p:cNvPr id="790" name="Google Shape;790;p31"/>
          <p:cNvCxnSpPr/>
          <p:nvPr/>
        </p:nvCxnSpPr>
        <p:spPr>
          <a:xfrm flipH="1">
            <a:off x="2419405" y="5051239"/>
            <a:ext cx="290794" cy="200775"/>
          </a:xfrm>
          <a:prstGeom prst="straightConnector1">
            <a:avLst/>
          </a:prstGeom>
          <a:noFill/>
          <a:ln cap="flat" cmpd="sng" w="31750">
            <a:solidFill>
              <a:srgbClr val="7F7F7F"/>
            </a:solidFill>
            <a:prstDash val="solid"/>
            <a:miter lim="800000"/>
            <a:headEnd len="sm" w="sm" type="none"/>
            <a:tailEnd len="sm" w="sm" type="none"/>
          </a:ln>
        </p:spPr>
      </p:cxnSp>
      <p:cxnSp>
        <p:nvCxnSpPr>
          <p:cNvPr id="791" name="Google Shape;791;p31"/>
          <p:cNvCxnSpPr/>
          <p:nvPr/>
        </p:nvCxnSpPr>
        <p:spPr>
          <a:xfrm flipH="1">
            <a:off x="3179393" y="5457688"/>
            <a:ext cx="116384" cy="275297"/>
          </a:xfrm>
          <a:prstGeom prst="straightConnector1">
            <a:avLst/>
          </a:prstGeom>
          <a:noFill/>
          <a:ln cap="flat" cmpd="sng" w="31750">
            <a:solidFill>
              <a:srgbClr val="7F7F7F"/>
            </a:solidFill>
            <a:prstDash val="solid"/>
            <a:miter lim="800000"/>
            <a:headEnd len="sm" w="sm" type="none"/>
            <a:tailEnd len="sm" w="sm" type="none"/>
          </a:ln>
        </p:spPr>
      </p:cxnSp>
      <p:cxnSp>
        <p:nvCxnSpPr>
          <p:cNvPr id="792" name="Google Shape;792;p31"/>
          <p:cNvCxnSpPr/>
          <p:nvPr/>
        </p:nvCxnSpPr>
        <p:spPr>
          <a:xfrm flipH="1">
            <a:off x="5376405" y="3517156"/>
            <a:ext cx="298586" cy="40420"/>
          </a:xfrm>
          <a:prstGeom prst="straightConnector1">
            <a:avLst/>
          </a:prstGeom>
          <a:noFill/>
          <a:ln cap="flat" cmpd="sng" w="31750">
            <a:solidFill>
              <a:srgbClr val="7F7F7F"/>
            </a:solidFill>
            <a:prstDash val="solid"/>
            <a:miter lim="800000"/>
            <a:headEnd len="sm" w="sm" type="none"/>
            <a:tailEnd len="sm" w="sm" type="none"/>
          </a:ln>
        </p:spPr>
      </p:cxnSp>
      <p:sp>
        <p:nvSpPr>
          <p:cNvPr id="793" name="Google Shape;793;p31"/>
          <p:cNvSpPr/>
          <p:nvPr/>
        </p:nvSpPr>
        <p:spPr>
          <a:xfrm>
            <a:off x="5245846" y="2025952"/>
            <a:ext cx="1757850" cy="784673"/>
          </a:xfrm>
          <a:prstGeom prst="ellipse">
            <a:avLst/>
          </a:prstGeom>
          <a:solidFill>
            <a:schemeClr val="accent2"/>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Helvetica Neue"/>
              <a:buNone/>
            </a:pPr>
            <a:r>
              <a:rPr b="0" i="0" lang="en-US" sz="1400" u="none" cap="none" strike="noStrike">
                <a:solidFill>
                  <a:srgbClr val="FFFFFF"/>
                </a:solidFill>
                <a:latin typeface="Helvetica Neue"/>
                <a:ea typeface="Helvetica Neue"/>
                <a:cs typeface="Helvetica Neue"/>
                <a:sym typeface="Helvetica Neue"/>
              </a:rPr>
              <a:t>AQ Foreca</a:t>
            </a:r>
            <a:r>
              <a:rPr lang="en-US" sz="1400">
                <a:solidFill>
                  <a:srgbClr val="FFFFFF"/>
                </a:solidFill>
                <a:latin typeface="Helvetica Neue"/>
                <a:ea typeface="Helvetica Neue"/>
                <a:cs typeface="Helvetica Neue"/>
                <a:sym typeface="Helvetica Neue"/>
              </a:rPr>
              <a:t>st Support &amp; Evaluation</a:t>
            </a:r>
            <a:endParaRPr b="0" i="0" sz="1400" u="none" cap="none" strike="noStrike">
              <a:solidFill>
                <a:srgbClr val="FFFFFF"/>
              </a:solidFill>
              <a:latin typeface="Helvetica Neue"/>
              <a:ea typeface="Helvetica Neue"/>
              <a:cs typeface="Helvetica Neue"/>
              <a:sym typeface="Helvetica Neue"/>
            </a:endParaRPr>
          </a:p>
        </p:txBody>
      </p:sp>
      <p:sp>
        <p:nvSpPr>
          <p:cNvPr id="794" name="Google Shape;794;p31"/>
          <p:cNvSpPr/>
          <p:nvPr/>
        </p:nvSpPr>
        <p:spPr>
          <a:xfrm>
            <a:off x="5343726" y="4817212"/>
            <a:ext cx="2056833" cy="827479"/>
          </a:xfrm>
          <a:prstGeom prst="ellipse">
            <a:avLst/>
          </a:prstGeom>
          <a:solidFill>
            <a:srgbClr val="CC99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Helvetica Neue"/>
              <a:buNone/>
            </a:pPr>
            <a:r>
              <a:rPr lang="en-US" sz="1400">
                <a:solidFill>
                  <a:srgbClr val="FFFFFF"/>
                </a:solidFill>
                <a:latin typeface="Helvetica Neue"/>
                <a:ea typeface="Helvetica Neue"/>
                <a:cs typeface="Helvetica Neue"/>
                <a:sym typeface="Helvetica Neue"/>
              </a:rPr>
              <a:t>Exceptional Event Demonstrations</a:t>
            </a:r>
            <a:endParaRPr b="0" i="0" sz="1400" u="none" cap="none" strike="noStrike">
              <a:solidFill>
                <a:srgbClr val="FFFFFF"/>
              </a:solidFill>
              <a:latin typeface="Helvetica Neue"/>
              <a:ea typeface="Helvetica Neue"/>
              <a:cs typeface="Helvetica Neue"/>
              <a:sym typeface="Helvetica Neue"/>
            </a:endParaRPr>
          </a:p>
        </p:txBody>
      </p:sp>
      <p:cxnSp>
        <p:nvCxnSpPr>
          <p:cNvPr id="795" name="Google Shape;795;p31"/>
          <p:cNvCxnSpPr/>
          <p:nvPr/>
        </p:nvCxnSpPr>
        <p:spPr>
          <a:xfrm flipH="1">
            <a:off x="4350241" y="2174675"/>
            <a:ext cx="115389" cy="313647"/>
          </a:xfrm>
          <a:prstGeom prst="straightConnector1">
            <a:avLst/>
          </a:prstGeom>
          <a:noFill/>
          <a:ln cap="flat" cmpd="sng" w="31750">
            <a:solidFill>
              <a:srgbClr val="7F7F7F"/>
            </a:solidFill>
            <a:prstDash val="solid"/>
            <a:miter lim="800000"/>
            <a:headEnd len="sm" w="sm" type="none"/>
            <a:tailEnd len="sm" w="sm" type="none"/>
          </a:ln>
        </p:spPr>
      </p:cxnSp>
      <p:cxnSp>
        <p:nvCxnSpPr>
          <p:cNvPr id="796" name="Google Shape;796;p31"/>
          <p:cNvCxnSpPr/>
          <p:nvPr/>
        </p:nvCxnSpPr>
        <p:spPr>
          <a:xfrm flipH="1">
            <a:off x="4909635" y="2597925"/>
            <a:ext cx="322118" cy="184953"/>
          </a:xfrm>
          <a:prstGeom prst="straightConnector1">
            <a:avLst/>
          </a:prstGeom>
          <a:noFill/>
          <a:ln cap="flat" cmpd="sng" w="31750">
            <a:solidFill>
              <a:srgbClr val="7F7F7F"/>
            </a:solidFill>
            <a:prstDash val="solid"/>
            <a:miter lim="800000"/>
            <a:headEnd len="sm" w="sm" type="none"/>
            <a:tailEnd len="sm" w="sm" type="none"/>
          </a:ln>
        </p:spPr>
      </p:cxnSp>
      <p:cxnSp>
        <p:nvCxnSpPr>
          <p:cNvPr id="797" name="Google Shape;797;p31"/>
          <p:cNvCxnSpPr/>
          <p:nvPr/>
        </p:nvCxnSpPr>
        <p:spPr>
          <a:xfrm>
            <a:off x="4465630" y="5378716"/>
            <a:ext cx="140548" cy="265975"/>
          </a:xfrm>
          <a:prstGeom prst="straightConnector1">
            <a:avLst/>
          </a:prstGeom>
          <a:noFill/>
          <a:ln cap="flat" cmpd="sng" w="31750">
            <a:solidFill>
              <a:srgbClr val="7F7F7F"/>
            </a:solidFill>
            <a:prstDash val="solid"/>
            <a:miter lim="800000"/>
            <a:headEnd len="sm" w="sm" type="none"/>
            <a:tailEnd len="sm" w="sm" type="none"/>
          </a:ln>
        </p:spPr>
      </p:cxnSp>
      <p:cxnSp>
        <p:nvCxnSpPr>
          <p:cNvPr id="798" name="Google Shape;798;p31"/>
          <p:cNvCxnSpPr/>
          <p:nvPr/>
        </p:nvCxnSpPr>
        <p:spPr>
          <a:xfrm>
            <a:off x="5159364" y="4949362"/>
            <a:ext cx="193541" cy="101877"/>
          </a:xfrm>
          <a:prstGeom prst="straightConnector1">
            <a:avLst/>
          </a:prstGeom>
          <a:noFill/>
          <a:ln cap="flat" cmpd="sng" w="31750">
            <a:solidFill>
              <a:srgbClr val="7F7F7F"/>
            </a:solidFill>
            <a:prstDash val="solid"/>
            <a:miter lim="800000"/>
            <a:headEnd len="sm" w="sm" type="none"/>
            <a:tailEnd len="sm" w="sm" type="none"/>
          </a:ln>
        </p:spPr>
      </p:cxnSp>
      <p:sp>
        <p:nvSpPr>
          <p:cNvPr id="799" name="Google Shape;799;p31"/>
          <p:cNvSpPr/>
          <p:nvPr/>
        </p:nvSpPr>
        <p:spPr>
          <a:xfrm>
            <a:off x="286355" y="2174675"/>
            <a:ext cx="1641043" cy="847776"/>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Arial"/>
                <a:ea typeface="Arial"/>
                <a:cs typeface="Arial"/>
                <a:sym typeface="Arial"/>
              </a:rPr>
              <a:t>Forecasting Weather Disasters </a:t>
            </a:r>
            <a:endParaRPr/>
          </a:p>
        </p:txBody>
      </p:sp>
      <p:cxnSp>
        <p:nvCxnSpPr>
          <p:cNvPr id="800" name="Google Shape;800;p31"/>
          <p:cNvCxnSpPr/>
          <p:nvPr/>
        </p:nvCxnSpPr>
        <p:spPr>
          <a:xfrm rot="10800000">
            <a:off x="5387468" y="4215299"/>
            <a:ext cx="276315" cy="29509"/>
          </a:xfrm>
          <a:prstGeom prst="straightConnector1">
            <a:avLst/>
          </a:prstGeom>
          <a:noFill/>
          <a:ln cap="flat" cmpd="sng" w="31750">
            <a:solidFill>
              <a:srgbClr val="7F7F7F"/>
            </a:solidFill>
            <a:prstDash val="solid"/>
            <a:miter lim="800000"/>
            <a:headEnd len="sm" w="sm" type="none"/>
            <a:tailEnd len="sm" w="sm" type="non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pic>
        <p:nvPicPr>
          <p:cNvPr id="805" name="Google Shape;805;p32"/>
          <p:cNvPicPr preferRelativeResize="0"/>
          <p:nvPr/>
        </p:nvPicPr>
        <p:blipFill rotWithShape="1">
          <a:blip r:embed="rId3">
            <a:alphaModFix/>
          </a:blip>
          <a:srcRect b="0" l="0" r="0" t="0"/>
          <a:stretch/>
        </p:blipFill>
        <p:spPr>
          <a:xfrm>
            <a:off x="6350" y="0"/>
            <a:ext cx="12179300" cy="6858000"/>
          </a:xfrm>
          <a:prstGeom prst="rect">
            <a:avLst/>
          </a:prstGeom>
          <a:noFill/>
          <a:ln>
            <a:noFill/>
          </a:ln>
        </p:spPr>
      </p:pic>
      <p:sp>
        <p:nvSpPr>
          <p:cNvPr id="806" name="Google Shape;806;p32"/>
          <p:cNvSpPr txBox="1"/>
          <p:nvPr>
            <p:ph type="ctrTitle"/>
          </p:nvPr>
        </p:nvSpPr>
        <p:spPr>
          <a:xfrm>
            <a:off x="2649572" y="1358663"/>
            <a:ext cx="9536078"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Calibri"/>
              <a:buNone/>
            </a:pPr>
            <a:r>
              <a:rPr b="1" lang="en-US" sz="3600">
                <a:solidFill>
                  <a:schemeClr val="lt1"/>
                </a:solidFill>
              </a:rPr>
              <a:t>Day 1 Session III: </a:t>
            </a:r>
            <a:br>
              <a:rPr b="1" lang="en-US" sz="3600">
                <a:solidFill>
                  <a:schemeClr val="lt1"/>
                </a:solidFill>
              </a:rPr>
            </a:br>
            <a:r>
              <a:rPr b="1" lang="en-US" sz="3600">
                <a:solidFill>
                  <a:schemeClr val="lt1"/>
                </a:solidFill>
              </a:rPr>
              <a:t>TEMPO/GeoXO Joint Panel</a:t>
            </a:r>
            <a:endParaRPr sz="3600">
              <a:solidFill>
                <a:schemeClr val="lt1"/>
              </a:solidFill>
            </a:endParaRPr>
          </a:p>
        </p:txBody>
      </p:sp>
      <p:sp>
        <p:nvSpPr>
          <p:cNvPr id="807" name="Google Shape;807;p32"/>
          <p:cNvSpPr txBox="1"/>
          <p:nvPr>
            <p:ph idx="1" type="subTitle"/>
          </p:nvPr>
        </p:nvSpPr>
        <p:spPr>
          <a:xfrm>
            <a:off x="3041650" y="3819479"/>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lang="en-US">
                <a:solidFill>
                  <a:schemeClr val="lt1"/>
                </a:solidFill>
              </a:rPr>
              <a:t>Brad Pierce</a:t>
            </a:r>
            <a:endParaRPr/>
          </a:p>
          <a:p>
            <a:pPr indent="0" lvl="0" marL="0" rtl="0" algn="ctr">
              <a:lnSpc>
                <a:spcPct val="90000"/>
              </a:lnSpc>
              <a:spcBef>
                <a:spcPts val="1000"/>
              </a:spcBef>
              <a:spcAft>
                <a:spcPts val="0"/>
              </a:spcAft>
              <a:buClr>
                <a:schemeClr val="lt1"/>
              </a:buClr>
              <a:buSzPts val="2400"/>
              <a:buNone/>
            </a:pPr>
            <a:r>
              <a:rPr lang="en-US">
                <a:solidFill>
                  <a:schemeClr val="lt1"/>
                </a:solidFill>
              </a:rPr>
              <a:t>University of Wisconsin - Madison</a:t>
            </a:r>
            <a:endParaRPr/>
          </a:p>
        </p:txBody>
      </p:sp>
      <p:sp>
        <p:nvSpPr>
          <p:cNvPr id="808" name="Google Shape;808;p32"/>
          <p:cNvSpPr/>
          <p:nvPr/>
        </p:nvSpPr>
        <p:spPr>
          <a:xfrm>
            <a:off x="0" y="6519446"/>
            <a:ext cx="12192000" cy="338554"/>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lt1"/>
                </a:solidFill>
                <a:latin typeface="Calibri"/>
                <a:ea typeface="Calibri"/>
                <a:cs typeface="Calibri"/>
                <a:sym typeface="Calibri"/>
              </a:rPr>
              <a:t>Joint Science Meeting for TEMPO, GeoXO ACX, &amp; TOLNet, May 1-5, 2023, University of Alabama in Huntsville</a:t>
            </a:r>
            <a:endParaRPr sz="1600">
              <a:solidFill>
                <a:schemeClr val="lt1"/>
              </a:solidFill>
              <a:latin typeface="Calibri"/>
              <a:ea typeface="Calibri"/>
              <a:cs typeface="Calibri"/>
              <a:sym typeface="Calibri"/>
            </a:endParaRPr>
          </a:p>
        </p:txBody>
      </p:sp>
      <p:pic>
        <p:nvPicPr>
          <p:cNvPr descr="tempo logo" id="809" name="Google Shape;809;p32"/>
          <p:cNvPicPr preferRelativeResize="0"/>
          <p:nvPr/>
        </p:nvPicPr>
        <p:blipFill rotWithShape="1">
          <a:blip r:embed="rId4">
            <a:alphaModFix/>
          </a:blip>
          <a:srcRect b="0" l="0" r="0" t="0"/>
          <a:stretch/>
        </p:blipFill>
        <p:spPr>
          <a:xfrm>
            <a:off x="5128646" y="142085"/>
            <a:ext cx="1372303" cy="130896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33"/>
          <p:cNvSpPr txBox="1"/>
          <p:nvPr/>
        </p:nvSpPr>
        <p:spPr>
          <a:xfrm>
            <a:off x="0" y="6553756"/>
            <a:ext cx="12192000" cy="307777"/>
          </a:xfrm>
          <a:prstGeom prst="rect">
            <a:avLst/>
          </a:prstGeom>
          <a:gradFill>
            <a:gsLst>
              <a:gs pos="0">
                <a:srgbClr val="F6F9FC"/>
              </a:gs>
              <a:gs pos="74000">
                <a:srgbClr val="B3D1EC"/>
              </a:gs>
              <a:gs pos="83000">
                <a:srgbClr val="B3D1EC"/>
              </a:gs>
              <a:gs pos="100000">
                <a:srgbClr val="CCE0F2"/>
              </a:gs>
            </a:gsLst>
            <a:lin ang="5400000" scaled="0"/>
          </a:gra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https://www.pandonia-global-network.org/</a:t>
            </a:r>
            <a:endParaRPr b="1" sz="1400">
              <a:solidFill>
                <a:schemeClr val="dk1"/>
              </a:solidFill>
              <a:latin typeface="Calibri"/>
              <a:ea typeface="Calibri"/>
              <a:cs typeface="Calibri"/>
              <a:sym typeface="Calibri"/>
            </a:endParaRPr>
          </a:p>
        </p:txBody>
      </p:sp>
      <p:sp>
        <p:nvSpPr>
          <p:cNvPr id="815" name="Google Shape;815;p33"/>
          <p:cNvSpPr/>
          <p:nvPr/>
        </p:nvSpPr>
        <p:spPr>
          <a:xfrm>
            <a:off x="0" y="0"/>
            <a:ext cx="12192000" cy="882678"/>
          </a:xfrm>
          <a:prstGeom prst="rect">
            <a:avLst/>
          </a:prstGeom>
          <a:gradFill>
            <a:gsLst>
              <a:gs pos="0">
                <a:srgbClr val="F6F9FC"/>
              </a:gs>
              <a:gs pos="74000">
                <a:srgbClr val="B3D1EC"/>
              </a:gs>
              <a:gs pos="83000">
                <a:srgbClr val="B3D1EC"/>
              </a:gs>
              <a:gs pos="100000">
                <a:srgbClr val="CCE0F2"/>
              </a:gs>
            </a:gsLst>
            <a:lin ang="5400000" scaled="0"/>
          </a:gra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lang="en-US" sz="2400">
                <a:solidFill>
                  <a:schemeClr val="dk1"/>
                </a:solidFill>
                <a:latin typeface="Calibri"/>
                <a:ea typeface="Calibri"/>
                <a:cs typeface="Calibri"/>
                <a:sym typeface="Calibri"/>
              </a:rPr>
              <a:t>How can we ensure the continuity of measurements from TEMPO to GeoXO ACX?</a:t>
            </a:r>
            <a:endParaRPr/>
          </a:p>
          <a:p>
            <a:pPr indent="0" lvl="0" marL="0" marR="0" rtl="0" algn="ctr">
              <a:lnSpc>
                <a:spcPct val="107000"/>
              </a:lnSpc>
              <a:spcBef>
                <a:spcPts val="0"/>
              </a:spcBef>
              <a:spcAft>
                <a:spcPts val="0"/>
              </a:spcAft>
              <a:buNone/>
            </a:pPr>
            <a:r>
              <a:rPr i="1" lang="en-US" sz="2400">
                <a:solidFill>
                  <a:srgbClr val="FF0000"/>
                </a:solidFill>
                <a:latin typeface="Calibri"/>
                <a:ea typeface="Calibri"/>
                <a:cs typeface="Calibri"/>
                <a:sym typeface="Calibri"/>
              </a:rPr>
              <a:t>Expand the Pandonia Global Network</a:t>
            </a:r>
            <a:endParaRPr/>
          </a:p>
        </p:txBody>
      </p:sp>
      <p:pic>
        <p:nvPicPr>
          <p:cNvPr id="816" name="Google Shape;816;p33"/>
          <p:cNvPicPr preferRelativeResize="0"/>
          <p:nvPr/>
        </p:nvPicPr>
        <p:blipFill rotWithShape="1">
          <a:blip r:embed="rId3">
            <a:alphaModFix/>
          </a:blip>
          <a:srcRect b="0" l="0" r="0" t="0"/>
          <a:stretch/>
        </p:blipFill>
        <p:spPr>
          <a:xfrm>
            <a:off x="6303114" y="2276540"/>
            <a:ext cx="5473866" cy="2883353"/>
          </a:xfrm>
          <a:prstGeom prst="rect">
            <a:avLst/>
          </a:prstGeom>
          <a:noFill/>
          <a:ln>
            <a:noFill/>
          </a:ln>
        </p:spPr>
      </p:pic>
      <p:pic>
        <p:nvPicPr>
          <p:cNvPr id="817" name="Google Shape;817;p33"/>
          <p:cNvPicPr preferRelativeResize="0"/>
          <p:nvPr/>
        </p:nvPicPr>
        <p:blipFill rotWithShape="1">
          <a:blip r:embed="rId4">
            <a:alphaModFix/>
          </a:blip>
          <a:srcRect b="0" l="0" r="0" t="0"/>
          <a:stretch/>
        </p:blipFill>
        <p:spPr>
          <a:xfrm>
            <a:off x="165441" y="1364342"/>
            <a:ext cx="5930559" cy="3887963"/>
          </a:xfrm>
          <a:prstGeom prst="rect">
            <a:avLst/>
          </a:prstGeom>
          <a:noFill/>
          <a:ln>
            <a:noFill/>
          </a:ln>
        </p:spPr>
      </p:pic>
      <p:sp>
        <p:nvSpPr>
          <p:cNvPr id="818" name="Google Shape;818;p33"/>
          <p:cNvSpPr txBox="1"/>
          <p:nvPr/>
        </p:nvSpPr>
        <p:spPr>
          <a:xfrm>
            <a:off x="6252754" y="1172754"/>
            <a:ext cx="5760721"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Like AeroNet, which has been the key validation data for MODIS, VIIRS, and ABI aerosol optical depth retrievals, PGN  data will be the key validation data for TEMPO, and GeoXO</a:t>
            </a:r>
            <a:endParaRPr sz="1800">
              <a:solidFill>
                <a:schemeClr val="dk1"/>
              </a:solidFill>
              <a:latin typeface="Calibri"/>
              <a:ea typeface="Calibri"/>
              <a:cs typeface="Calibri"/>
              <a:sym typeface="Calibri"/>
            </a:endParaRPr>
          </a:p>
        </p:txBody>
      </p:sp>
      <p:sp>
        <p:nvSpPr>
          <p:cNvPr id="819" name="Google Shape;819;p33"/>
          <p:cNvSpPr/>
          <p:nvPr/>
        </p:nvSpPr>
        <p:spPr>
          <a:xfrm>
            <a:off x="5617028" y="5538014"/>
            <a:ext cx="6096000" cy="923330"/>
          </a:xfrm>
          <a:prstGeom prst="rect">
            <a:avLst/>
          </a:prstGeom>
          <a:gradFill>
            <a:gsLst>
              <a:gs pos="0">
                <a:srgbClr val="F6F9FC"/>
              </a:gs>
              <a:gs pos="74000">
                <a:srgbClr val="B3D1EC"/>
              </a:gs>
              <a:gs pos="83000">
                <a:srgbClr val="B3D1EC"/>
              </a:gs>
              <a:gs pos="100000">
                <a:srgbClr val="CCE0F2"/>
              </a:gs>
            </a:gsLst>
            <a:lin ang="5400000" scaled="0"/>
          </a:gra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Differences in the footprints of satellite and surface remote sensing measurements requires long time series at many locations to perform meaningful validation activities.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34"/>
          <p:cNvSpPr txBox="1"/>
          <p:nvPr/>
        </p:nvSpPr>
        <p:spPr>
          <a:xfrm>
            <a:off x="0" y="6553756"/>
            <a:ext cx="12192000" cy="307777"/>
          </a:xfrm>
          <a:prstGeom prst="rect">
            <a:avLst/>
          </a:prstGeom>
          <a:gradFill>
            <a:gsLst>
              <a:gs pos="0">
                <a:srgbClr val="F6F9FC"/>
              </a:gs>
              <a:gs pos="74000">
                <a:srgbClr val="B3D1EC"/>
              </a:gs>
              <a:gs pos="83000">
                <a:srgbClr val="B3D1EC"/>
              </a:gs>
              <a:gs pos="100000">
                <a:srgbClr val="CCE0F2"/>
              </a:gs>
            </a:gsLst>
            <a:lin ang="5400000" scaled="0"/>
          </a:gra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https://gsics.wmo.int/</a:t>
            </a:r>
            <a:endParaRPr b="1" sz="1400">
              <a:solidFill>
                <a:schemeClr val="dk1"/>
              </a:solidFill>
              <a:latin typeface="Calibri"/>
              <a:ea typeface="Calibri"/>
              <a:cs typeface="Calibri"/>
              <a:sym typeface="Calibri"/>
            </a:endParaRPr>
          </a:p>
        </p:txBody>
      </p:sp>
      <p:sp>
        <p:nvSpPr>
          <p:cNvPr id="825" name="Google Shape;825;p34"/>
          <p:cNvSpPr/>
          <p:nvPr/>
        </p:nvSpPr>
        <p:spPr>
          <a:xfrm>
            <a:off x="0" y="0"/>
            <a:ext cx="12192000" cy="1277850"/>
          </a:xfrm>
          <a:prstGeom prst="rect">
            <a:avLst/>
          </a:prstGeom>
          <a:gradFill>
            <a:gsLst>
              <a:gs pos="0">
                <a:srgbClr val="F6F9FC"/>
              </a:gs>
              <a:gs pos="74000">
                <a:srgbClr val="B3D1EC"/>
              </a:gs>
              <a:gs pos="83000">
                <a:srgbClr val="B3D1EC"/>
              </a:gs>
              <a:gs pos="100000">
                <a:srgbClr val="CCE0F2"/>
              </a:gs>
            </a:gsLst>
            <a:lin ang="5400000" scaled="0"/>
          </a:gra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lang="en-US" sz="2400">
                <a:solidFill>
                  <a:schemeClr val="dk1"/>
                </a:solidFill>
                <a:latin typeface="Calibri"/>
                <a:ea typeface="Calibri"/>
                <a:cs typeface="Calibri"/>
                <a:sym typeface="Calibri"/>
              </a:rPr>
              <a:t>What new or enhanced partnerships should be engaged from TEMPO to GeoXO ACX?</a:t>
            </a:r>
            <a:endParaRPr/>
          </a:p>
          <a:p>
            <a:pPr indent="0" lvl="0" marL="0" marR="0" rtl="0" algn="ctr">
              <a:lnSpc>
                <a:spcPct val="107000"/>
              </a:lnSpc>
              <a:spcBef>
                <a:spcPts val="0"/>
              </a:spcBef>
              <a:spcAft>
                <a:spcPts val="0"/>
              </a:spcAft>
              <a:buNone/>
            </a:pPr>
            <a:r>
              <a:rPr i="1" lang="en-US" sz="2400">
                <a:solidFill>
                  <a:srgbClr val="FF0000"/>
                </a:solidFill>
                <a:latin typeface="Calibri"/>
                <a:ea typeface="Calibri"/>
                <a:cs typeface="Calibri"/>
                <a:sym typeface="Calibri"/>
              </a:rPr>
              <a:t>A UV-VIS Component of the Global Space-Based Inter-Calibration System (GSICS) needs to be developed</a:t>
            </a:r>
            <a:endParaRPr/>
          </a:p>
        </p:txBody>
      </p:sp>
      <p:pic>
        <p:nvPicPr>
          <p:cNvPr id="826" name="Google Shape;826;p34"/>
          <p:cNvPicPr preferRelativeResize="0"/>
          <p:nvPr/>
        </p:nvPicPr>
        <p:blipFill rotWithShape="1">
          <a:blip r:embed="rId3">
            <a:alphaModFix/>
          </a:blip>
          <a:srcRect b="0" l="0" r="0" t="0"/>
          <a:stretch/>
        </p:blipFill>
        <p:spPr>
          <a:xfrm>
            <a:off x="0" y="5732588"/>
            <a:ext cx="6364052" cy="821168"/>
          </a:xfrm>
          <a:prstGeom prst="rect">
            <a:avLst/>
          </a:prstGeom>
          <a:noFill/>
          <a:ln>
            <a:noFill/>
          </a:ln>
        </p:spPr>
      </p:pic>
      <p:sp>
        <p:nvSpPr>
          <p:cNvPr id="827" name="Google Shape;827;p34"/>
          <p:cNvSpPr/>
          <p:nvPr/>
        </p:nvSpPr>
        <p:spPr>
          <a:xfrm>
            <a:off x="447129" y="1262924"/>
            <a:ext cx="5417921" cy="36933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B3B3B"/>
                </a:solidFill>
                <a:latin typeface="Arial"/>
                <a:ea typeface="Arial"/>
                <a:cs typeface="Arial"/>
                <a:sym typeface="Arial"/>
              </a:rPr>
              <a:t>GSICS is an WMO sponsored international collaborative effort to monitor, improve and harmonize the quality of observations from operational weather and environmental satellites of the Global Observing System (GOS).</a:t>
            </a:r>
            <a:br>
              <a:rPr lang="en-US" sz="1800">
                <a:solidFill>
                  <a:srgbClr val="3B3B3B"/>
                </a:solidFill>
                <a:latin typeface="Arial"/>
                <a:ea typeface="Arial"/>
                <a:cs typeface="Arial"/>
                <a:sym typeface="Arial"/>
              </a:rPr>
            </a:br>
            <a:endParaRPr sz="1800">
              <a:solidFill>
                <a:srgbClr val="3B3B3B"/>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This is achieved through a comprehensive calibration strategy:</a:t>
            </a:r>
            <a:endParaRPr sz="1800">
              <a:solidFill>
                <a:schemeClr val="dk1"/>
              </a:solidFill>
              <a:latin typeface="Calibri"/>
              <a:ea typeface="Calibri"/>
              <a:cs typeface="Calibri"/>
              <a:sym typeface="Calibri"/>
            </a:endParaRPr>
          </a:p>
          <a:p>
            <a:pPr indent="-114300" lvl="0" marL="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monitoring instrument performances,</a:t>
            </a:r>
            <a:endParaRPr/>
          </a:p>
          <a:p>
            <a:pPr indent="-114300" lvl="0" marL="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operational inter-calibration of satellite instruments,</a:t>
            </a:r>
            <a:endParaRPr/>
          </a:p>
          <a:p>
            <a:pPr indent="-114300" lvl="0" marL="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tying the measurements to absolute references and standards, and</a:t>
            </a:r>
            <a:endParaRPr/>
          </a:p>
          <a:p>
            <a:pPr indent="-114300" lvl="0" marL="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recalibration of archived data.</a:t>
            </a:r>
            <a:endParaRPr sz="1800">
              <a:solidFill>
                <a:schemeClr val="dk1"/>
              </a:solidFill>
              <a:latin typeface="Calibri"/>
              <a:ea typeface="Calibri"/>
              <a:cs typeface="Calibri"/>
              <a:sym typeface="Calibri"/>
            </a:endParaRPr>
          </a:p>
        </p:txBody>
      </p:sp>
      <p:pic>
        <p:nvPicPr>
          <p:cNvPr id="828" name="Google Shape;828;p34"/>
          <p:cNvPicPr preferRelativeResize="0"/>
          <p:nvPr/>
        </p:nvPicPr>
        <p:blipFill rotWithShape="1">
          <a:blip r:embed="rId4">
            <a:alphaModFix/>
          </a:blip>
          <a:srcRect b="0" l="0" r="0" t="0"/>
          <a:stretch/>
        </p:blipFill>
        <p:spPr>
          <a:xfrm>
            <a:off x="6312178" y="1396860"/>
            <a:ext cx="5092647" cy="3845948"/>
          </a:xfrm>
          <a:prstGeom prst="rect">
            <a:avLst/>
          </a:prstGeom>
          <a:noFill/>
          <a:ln>
            <a:noFill/>
          </a:ln>
        </p:spPr>
      </p:pic>
      <p:sp>
        <p:nvSpPr>
          <p:cNvPr id="829" name="Google Shape;829;p34"/>
          <p:cNvSpPr txBox="1"/>
          <p:nvPr/>
        </p:nvSpPr>
        <p:spPr>
          <a:xfrm>
            <a:off x="6601096" y="5333201"/>
            <a:ext cx="5402933" cy="923330"/>
          </a:xfrm>
          <a:prstGeom prst="rect">
            <a:avLst/>
          </a:prstGeom>
          <a:gradFill>
            <a:gsLst>
              <a:gs pos="0">
                <a:srgbClr val="F6F9FC"/>
              </a:gs>
              <a:gs pos="74000">
                <a:srgbClr val="B3D1EC"/>
              </a:gs>
              <a:gs pos="83000">
                <a:srgbClr val="B3D1EC"/>
              </a:gs>
              <a:gs pos="100000">
                <a:srgbClr val="CCE0F2"/>
              </a:gs>
            </a:gsLst>
            <a:lin ang="5400000" scaled="0"/>
          </a:gra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D</a:t>
            </a:r>
            <a:r>
              <a:rPr i="0" lang="en-US" sz="1800" strike="noStrike">
                <a:solidFill>
                  <a:schemeClr val="dk1"/>
                </a:solidFill>
                <a:latin typeface="Arial"/>
                <a:ea typeface="Arial"/>
                <a:cs typeface="Arial"/>
                <a:sym typeface="Arial"/>
              </a:rPr>
              <a:t>evelopment of consistent satellite data products</a:t>
            </a:r>
            <a:r>
              <a:rPr i="0" lang="en-US" sz="1800" strike="noStrike">
                <a:solidFill>
                  <a:schemeClr val="dk1"/>
                </a:solidFill>
                <a:latin typeface="Arial"/>
                <a:ea typeface="Arial"/>
                <a:cs typeface="Arial"/>
                <a:sym typeface="Arial"/>
              </a:rPr>
              <a:t> requires harmonized radiances from LEO and GEO UV-VIS sensors</a:t>
            </a:r>
            <a:endParaRPr sz="18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35"/>
          <p:cNvSpPr txBox="1"/>
          <p:nvPr/>
        </p:nvSpPr>
        <p:spPr>
          <a:xfrm>
            <a:off x="324597" y="705355"/>
            <a:ext cx="4636455" cy="45243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Validation efforts are not adequately balanced with the interests of science and applications of high demand data products.</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A stronger focus within the U.S. is needed on independent, fully characterized, and traceable ground measurements for high demand geophysical data products such as column NO</a:t>
            </a:r>
            <a:r>
              <a:rPr baseline="-25000" lang="en-US" sz="1600">
                <a:solidFill>
                  <a:schemeClr val="dk1"/>
                </a:solidFill>
                <a:latin typeface="Calibri"/>
                <a:ea typeface="Calibri"/>
                <a:cs typeface="Calibri"/>
                <a:sym typeface="Calibri"/>
              </a:rPr>
              <a:t>2</a:t>
            </a:r>
            <a:r>
              <a:rPr lang="en-US" sz="1600">
                <a:solidFill>
                  <a:schemeClr val="dk1"/>
                </a:solidFill>
                <a:latin typeface="Calibri"/>
                <a:ea typeface="Calibri"/>
                <a:cs typeface="Calibri"/>
                <a:sym typeface="Calibri"/>
              </a:rPr>
              <a:t>, CH</a:t>
            </a:r>
            <a:r>
              <a:rPr baseline="-25000" lang="en-US" sz="1600">
                <a:solidFill>
                  <a:schemeClr val="dk1"/>
                </a:solidFill>
                <a:latin typeface="Calibri"/>
                <a:ea typeface="Calibri"/>
                <a:cs typeface="Calibri"/>
                <a:sym typeface="Calibri"/>
              </a:rPr>
              <a:t>2</a:t>
            </a:r>
            <a:r>
              <a:rPr lang="en-US" sz="1600">
                <a:solidFill>
                  <a:schemeClr val="dk1"/>
                </a:solidFill>
                <a:latin typeface="Calibri"/>
                <a:ea typeface="Calibri"/>
                <a:cs typeface="Calibri"/>
                <a:sym typeface="Calibri"/>
              </a:rPr>
              <a:t>O, lower tropospheric O3, AOD/PM</a:t>
            </a:r>
            <a:r>
              <a:rPr baseline="-25000" lang="en-US" sz="1600">
                <a:solidFill>
                  <a:schemeClr val="dk1"/>
                </a:solidFill>
                <a:latin typeface="Calibri"/>
                <a:ea typeface="Calibri"/>
                <a:cs typeface="Calibri"/>
                <a:sym typeface="Calibri"/>
              </a:rPr>
              <a:t>2.5</a:t>
            </a:r>
            <a:r>
              <a:rPr lang="en-US" sz="1600">
                <a:solidFill>
                  <a:schemeClr val="dk1"/>
                </a:solidFill>
                <a:latin typeface="Calibri"/>
                <a:ea typeface="Calibri"/>
                <a:cs typeface="Calibri"/>
                <a:sym typeface="Calibri"/>
              </a:rPr>
              <a:t>.</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Increase the integration of traditional and remote sensing ground-based networks – SLAMS, PAMS (UCN), IMPROVE, CASTNet, PGN, TOLNet, AERONet, etc.</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835" name="Google Shape;835;p35"/>
          <p:cNvSpPr txBox="1"/>
          <p:nvPr>
            <p:ph type="title"/>
          </p:nvPr>
        </p:nvSpPr>
        <p:spPr>
          <a:xfrm>
            <a:off x="324597" y="9565"/>
            <a:ext cx="11305340" cy="69579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Calibri"/>
              <a:buNone/>
            </a:pPr>
            <a:r>
              <a:rPr lang="en-US" sz="2000"/>
              <a:t>Quantifying the quality of satellite data products with an increased focused on applications</a:t>
            </a:r>
            <a:endParaRPr/>
          </a:p>
        </p:txBody>
      </p:sp>
      <p:pic>
        <p:nvPicPr>
          <p:cNvPr descr="A close-up of a compass&#10;&#10;Description automatically generated with low confidence" id="836" name="Google Shape;836;p35"/>
          <p:cNvPicPr preferRelativeResize="0"/>
          <p:nvPr/>
        </p:nvPicPr>
        <p:blipFill rotWithShape="1">
          <a:blip r:embed="rId3">
            <a:alphaModFix/>
          </a:blip>
          <a:srcRect b="0" l="0" r="0" t="0"/>
          <a:stretch/>
        </p:blipFill>
        <p:spPr>
          <a:xfrm>
            <a:off x="8173613" y="5496710"/>
            <a:ext cx="1421832" cy="1098688"/>
          </a:xfrm>
          <a:prstGeom prst="rect">
            <a:avLst/>
          </a:prstGeom>
          <a:noFill/>
          <a:ln>
            <a:noFill/>
          </a:ln>
        </p:spPr>
      </p:pic>
      <p:pic>
        <p:nvPicPr>
          <p:cNvPr id="837" name="Google Shape;837;p35"/>
          <p:cNvPicPr preferRelativeResize="0"/>
          <p:nvPr/>
        </p:nvPicPr>
        <p:blipFill rotWithShape="1">
          <a:blip r:embed="rId4">
            <a:alphaModFix/>
          </a:blip>
          <a:srcRect b="0" l="0" r="0" t="0"/>
          <a:stretch/>
        </p:blipFill>
        <p:spPr>
          <a:xfrm>
            <a:off x="11008921" y="5657811"/>
            <a:ext cx="789093" cy="789093"/>
          </a:xfrm>
          <a:prstGeom prst="rect">
            <a:avLst/>
          </a:prstGeom>
          <a:noFill/>
          <a:ln>
            <a:noFill/>
          </a:ln>
        </p:spPr>
      </p:pic>
      <p:pic>
        <p:nvPicPr>
          <p:cNvPr descr="Symbols of NASA | NASA" id="838" name="Google Shape;838;p35"/>
          <p:cNvPicPr preferRelativeResize="0"/>
          <p:nvPr/>
        </p:nvPicPr>
        <p:blipFill rotWithShape="1">
          <a:blip r:embed="rId5">
            <a:alphaModFix/>
          </a:blip>
          <a:srcRect b="6861" l="21198" r="21276" t="4979"/>
          <a:stretch/>
        </p:blipFill>
        <p:spPr>
          <a:xfrm>
            <a:off x="324597" y="5676473"/>
            <a:ext cx="1037670" cy="795149"/>
          </a:xfrm>
          <a:prstGeom prst="rect">
            <a:avLst/>
          </a:prstGeom>
          <a:noFill/>
          <a:ln>
            <a:noFill/>
          </a:ln>
        </p:spPr>
      </p:pic>
      <p:pic>
        <p:nvPicPr>
          <p:cNvPr descr="A picture containing text, clipart&#10;&#10;Description automatically generated" id="839" name="Google Shape;839;p35"/>
          <p:cNvPicPr preferRelativeResize="0"/>
          <p:nvPr/>
        </p:nvPicPr>
        <p:blipFill rotWithShape="1">
          <a:blip r:embed="rId6">
            <a:alphaModFix/>
          </a:blip>
          <a:srcRect b="0" l="0" r="0" t="0"/>
          <a:stretch/>
        </p:blipFill>
        <p:spPr>
          <a:xfrm>
            <a:off x="3010954" y="5678073"/>
            <a:ext cx="833624" cy="795149"/>
          </a:xfrm>
          <a:prstGeom prst="rect">
            <a:avLst/>
          </a:prstGeom>
          <a:noFill/>
          <a:ln>
            <a:noFill/>
          </a:ln>
        </p:spPr>
      </p:pic>
      <p:sp>
        <p:nvSpPr>
          <p:cNvPr descr="Home" id="840" name="Google Shape;840;p35"/>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841" name="Google Shape;841;p35"/>
          <p:cNvPicPr preferRelativeResize="0"/>
          <p:nvPr/>
        </p:nvPicPr>
        <p:blipFill rotWithShape="1">
          <a:blip r:embed="rId7">
            <a:alphaModFix/>
          </a:blip>
          <a:srcRect b="0" l="0" r="69956" t="0"/>
          <a:stretch/>
        </p:blipFill>
        <p:spPr>
          <a:xfrm>
            <a:off x="5837199" y="5616435"/>
            <a:ext cx="822402" cy="877900"/>
          </a:xfrm>
          <a:prstGeom prst="rect">
            <a:avLst/>
          </a:prstGeom>
          <a:noFill/>
          <a:ln>
            <a:noFill/>
          </a:ln>
        </p:spPr>
      </p:pic>
      <p:sp>
        <p:nvSpPr>
          <p:cNvPr id="842" name="Google Shape;842;p35"/>
          <p:cNvSpPr txBox="1"/>
          <p:nvPr/>
        </p:nvSpPr>
        <p:spPr>
          <a:xfrm>
            <a:off x="132827" y="4779423"/>
            <a:ext cx="1200464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CEOS AC/VC Geostationary Satellite Constellation for Observing Global Air Quality: Geophysical Validation Needs, 2019.</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CEOS Monitoring Surface PM</a:t>
            </a:r>
            <a:r>
              <a:rPr baseline="-25000" lang="en-US" sz="1600">
                <a:solidFill>
                  <a:schemeClr val="dk1"/>
                </a:solidFill>
                <a:latin typeface="Calibri"/>
                <a:ea typeface="Calibri"/>
                <a:cs typeface="Calibri"/>
                <a:sym typeface="Calibri"/>
              </a:rPr>
              <a:t>2.5</a:t>
            </a:r>
            <a:r>
              <a:rPr lang="en-US" sz="1600">
                <a:solidFill>
                  <a:schemeClr val="dk1"/>
                </a:solidFill>
                <a:latin typeface="Calibri"/>
                <a:ea typeface="Calibri"/>
                <a:cs typeface="Calibri"/>
                <a:sym typeface="Calibri"/>
              </a:rPr>
              <a:t>: An International Constellation Approach to Enhancing the Role of Satellite Observations, 2022.</a:t>
            </a:r>
            <a:endParaRPr/>
          </a:p>
        </p:txBody>
      </p:sp>
      <p:sp>
        <p:nvSpPr>
          <p:cNvPr id="843" name="Google Shape;843;p35"/>
          <p:cNvSpPr txBox="1"/>
          <p:nvPr/>
        </p:nvSpPr>
        <p:spPr>
          <a:xfrm>
            <a:off x="6248400" y="649815"/>
            <a:ext cx="5381537" cy="427809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Impacts the acceptance of and use of the data by operational agencies for applications, especially hard to satisfy the EPA’s Environmental Information Quality Policy as related to use of data in support of the Agency’s mission or national program priorities. </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Develop routine and systematic independent validation results which can better quantify satellite measurement uncertainty and possibility independent accuracy estimations by the end of TEMPO and the beginning of GeoXO ACX.</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This should allow for an improved assessment of ‘fit for purpose’ of data products and validation of applications.</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844" name="Google Shape;844;p35"/>
          <p:cNvSpPr/>
          <p:nvPr/>
        </p:nvSpPr>
        <p:spPr>
          <a:xfrm>
            <a:off x="5014923" y="1058943"/>
            <a:ext cx="982548" cy="420758"/>
          </a:xfrm>
          <a:prstGeom prst="rightArrow">
            <a:avLst>
              <a:gd fmla="val 50000" name="adj1"/>
              <a:gd fmla="val 50000" name="adj2"/>
            </a:avLst>
          </a:pr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Arial"/>
              <a:ea typeface="Arial"/>
              <a:cs typeface="Arial"/>
              <a:sym typeface="Arial"/>
            </a:endParaRPr>
          </a:p>
        </p:txBody>
      </p:sp>
      <p:sp>
        <p:nvSpPr>
          <p:cNvPr id="845" name="Google Shape;845;p35"/>
          <p:cNvSpPr/>
          <p:nvPr/>
        </p:nvSpPr>
        <p:spPr>
          <a:xfrm>
            <a:off x="5014923" y="2467345"/>
            <a:ext cx="982548" cy="420758"/>
          </a:xfrm>
          <a:prstGeom prst="rightArrow">
            <a:avLst>
              <a:gd fmla="val 50000" name="adj1"/>
              <a:gd fmla="val 50000" name="adj2"/>
            </a:avLst>
          </a:pr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Arial"/>
              <a:ea typeface="Arial"/>
              <a:cs typeface="Arial"/>
              <a:sym typeface="Arial"/>
            </a:endParaRPr>
          </a:p>
        </p:txBody>
      </p:sp>
      <p:sp>
        <p:nvSpPr>
          <p:cNvPr id="846" name="Google Shape;846;p35"/>
          <p:cNvSpPr/>
          <p:nvPr/>
        </p:nvSpPr>
        <p:spPr>
          <a:xfrm>
            <a:off x="5014923" y="3606421"/>
            <a:ext cx="982548" cy="420758"/>
          </a:xfrm>
          <a:prstGeom prst="rightArrow">
            <a:avLst>
              <a:gd fmla="val 50000" name="adj1"/>
              <a:gd fmla="val 50000" name="adj2"/>
            </a:avLst>
          </a:pr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4"/>
          <p:cNvSpPr txBox="1"/>
          <p:nvPr/>
        </p:nvSpPr>
        <p:spPr>
          <a:xfrm>
            <a:off x="875763" y="42430"/>
            <a:ext cx="11166165" cy="58477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3200" u="none" cap="none" strike="noStrike">
                <a:solidFill>
                  <a:srgbClr val="FFFFFF"/>
                </a:solidFill>
                <a:latin typeface="Verdana"/>
                <a:ea typeface="Verdana"/>
                <a:cs typeface="Verdana"/>
                <a:sym typeface="Verdana"/>
              </a:rPr>
              <a:t>Discussion Questions 1</a:t>
            </a:r>
            <a:endParaRPr/>
          </a:p>
        </p:txBody>
      </p:sp>
      <p:sp>
        <p:nvSpPr>
          <p:cNvPr id="155" name="Google Shape;155;p4"/>
          <p:cNvSpPr txBox="1"/>
          <p:nvPr/>
        </p:nvSpPr>
        <p:spPr>
          <a:xfrm>
            <a:off x="369758" y="1028402"/>
            <a:ext cx="11672170" cy="4001095"/>
          </a:xfrm>
          <a:prstGeom prst="rect">
            <a:avLst/>
          </a:prstGeom>
          <a:noFill/>
          <a:ln>
            <a:noFill/>
          </a:ln>
        </p:spPr>
        <p:txBody>
          <a:bodyPr anchorCtr="0" anchor="t" bIns="45700" lIns="91425" spcFirstLastPara="1" rIns="91425" wrap="square" tIns="45700">
            <a:spAutoFit/>
          </a:bodyPr>
          <a:lstStyle/>
          <a:p>
            <a:pPr indent="0" lvl="0" marL="12700" marR="0" rtl="0" algn="l">
              <a:spcBef>
                <a:spcPts val="0"/>
              </a:spcBef>
              <a:spcAft>
                <a:spcPts val="0"/>
              </a:spcAft>
              <a:buNone/>
            </a:pPr>
            <a:r>
              <a:rPr b="0" i="0" lang="en-US" sz="1800" u="none" cap="none" strike="noStrike">
                <a:solidFill>
                  <a:srgbClr val="0070C0"/>
                </a:solidFill>
                <a:latin typeface="Calibri"/>
                <a:ea typeface="Calibri"/>
                <a:cs typeface="Calibri"/>
                <a:sym typeface="Calibri"/>
              </a:rPr>
              <a:t>How will our experience with geostationary measurements of gases and aerosols influence our planning for GeoXO ACX and/or TEMPO-CI?</a:t>
            </a:r>
            <a:endParaRPr/>
          </a:p>
          <a:p>
            <a:pPr indent="-280988" lvl="0" marL="293688" marR="0" rtl="0" algn="l">
              <a:spcBef>
                <a:spcPts val="600"/>
              </a:spcBef>
              <a:spcAft>
                <a:spcPts val="0"/>
              </a:spcAft>
              <a:buClr>
                <a:srgbClr val="000000"/>
              </a:buClr>
              <a:buSzPts val="2160"/>
              <a:buFont typeface="Arial"/>
              <a:buChar char="•"/>
            </a:pPr>
            <a:r>
              <a:rPr b="0" i="0" lang="en-US" sz="1800" u="none" cap="none" strike="noStrike">
                <a:solidFill>
                  <a:srgbClr val="000000"/>
                </a:solidFill>
                <a:latin typeface="Calibri"/>
                <a:ea typeface="Calibri"/>
                <a:cs typeface="Calibri"/>
                <a:sym typeface="Calibri"/>
              </a:rPr>
              <a:t>Although ACX is based on TEMPO, it would be good to leave design flexibility to allow for modifications based on lessons from GEMS, TEMPO data use. These are still early days, GEMS data are not yet widely used and we are awaiting TEMPO. We are going to learn a lot that’s new.</a:t>
            </a:r>
            <a:endParaRPr/>
          </a:p>
          <a:p>
            <a:pPr indent="-280988" lvl="0" marL="293688" marR="0" rtl="0" algn="l">
              <a:spcBef>
                <a:spcPts val="600"/>
              </a:spcBef>
              <a:spcAft>
                <a:spcPts val="0"/>
              </a:spcAft>
              <a:buClr>
                <a:srgbClr val="000000"/>
              </a:buClr>
              <a:buSzPts val="2160"/>
              <a:buFont typeface="Arial"/>
              <a:buChar char="•"/>
            </a:pPr>
            <a:r>
              <a:rPr b="0" i="0" lang="en-US" sz="1800" u="none" cap="none" strike="noStrike">
                <a:solidFill>
                  <a:srgbClr val="000000"/>
                </a:solidFill>
                <a:latin typeface="Calibri"/>
                <a:ea typeface="Calibri"/>
                <a:cs typeface="Calibri"/>
                <a:sym typeface="Calibri"/>
              </a:rPr>
              <a:t>The GEO-CAPE/TEMPO STM and measurement requirements should be revisited in light of changing science questions/requirements and instrumentation capability. Review the role of GEO observations within the current integrated observing/modeling/machine learning framework. What has changed?</a:t>
            </a:r>
            <a:endParaRPr/>
          </a:p>
          <a:p>
            <a:pPr indent="-280988" lvl="0" marL="293688" marR="0" rtl="0" algn="l">
              <a:spcBef>
                <a:spcPts val="600"/>
              </a:spcBef>
              <a:spcAft>
                <a:spcPts val="0"/>
              </a:spcAft>
              <a:buClr>
                <a:srgbClr val="000000"/>
              </a:buClr>
              <a:buSzPts val="2160"/>
              <a:buFont typeface="Arial"/>
              <a:buChar char="•"/>
            </a:pPr>
            <a:r>
              <a:rPr b="0" i="0" lang="en-US" sz="1800" u="none" cap="none" strike="noStrike">
                <a:solidFill>
                  <a:srgbClr val="000000"/>
                </a:solidFill>
                <a:latin typeface="Calibri"/>
                <a:ea typeface="Calibri"/>
                <a:cs typeface="Calibri"/>
                <a:sym typeface="Calibri"/>
              </a:rPr>
              <a:t>Refine requirements with new OSSE studies leveraging GEMS/TEMPO/S-4 experience.</a:t>
            </a:r>
            <a:endParaRPr/>
          </a:p>
          <a:p>
            <a:pPr indent="-280988" lvl="0" marL="293688" marR="0" rtl="0" algn="l">
              <a:spcBef>
                <a:spcPts val="600"/>
              </a:spcBef>
              <a:spcAft>
                <a:spcPts val="0"/>
              </a:spcAft>
              <a:buClr>
                <a:srgbClr val="000000"/>
              </a:buClr>
              <a:buSzPts val="2160"/>
              <a:buFont typeface="Arial"/>
              <a:buChar char="•"/>
            </a:pPr>
            <a:r>
              <a:rPr b="0" i="0" lang="en-US" sz="1800" u="none" cap="none" strike="noStrike">
                <a:solidFill>
                  <a:srgbClr val="000000"/>
                </a:solidFill>
                <a:latin typeface="Calibri"/>
                <a:ea typeface="Calibri"/>
                <a:cs typeface="Calibri"/>
                <a:sym typeface="Calibri"/>
              </a:rPr>
              <a:t>Develop comprehensive validation plans, ground-based correlative measurement networks and field campaign ideas. This infrastructure can be for validation and also part of the integrated observation suit.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5"/>
          <p:cNvSpPr txBox="1"/>
          <p:nvPr/>
        </p:nvSpPr>
        <p:spPr>
          <a:xfrm>
            <a:off x="875763" y="42430"/>
            <a:ext cx="11166165" cy="58477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3200" u="none" cap="none" strike="noStrike">
                <a:solidFill>
                  <a:srgbClr val="FFFFFF"/>
                </a:solidFill>
                <a:latin typeface="Verdana"/>
                <a:ea typeface="Verdana"/>
                <a:cs typeface="Verdana"/>
                <a:sym typeface="Verdana"/>
              </a:rPr>
              <a:t>Discussion Questions 2</a:t>
            </a:r>
            <a:endParaRPr/>
          </a:p>
        </p:txBody>
      </p:sp>
      <p:sp>
        <p:nvSpPr>
          <p:cNvPr id="162" name="Google Shape;162;p5"/>
          <p:cNvSpPr txBox="1"/>
          <p:nvPr/>
        </p:nvSpPr>
        <p:spPr>
          <a:xfrm>
            <a:off x="259915" y="844749"/>
            <a:ext cx="11672170" cy="4785926"/>
          </a:xfrm>
          <a:prstGeom prst="rect">
            <a:avLst/>
          </a:prstGeom>
          <a:noFill/>
          <a:ln>
            <a:noFill/>
          </a:ln>
        </p:spPr>
        <p:txBody>
          <a:bodyPr anchorCtr="0" anchor="t" bIns="45700" lIns="91425" spcFirstLastPara="1" rIns="91425" wrap="square" tIns="45700">
            <a:spAutoFit/>
          </a:bodyPr>
          <a:lstStyle/>
          <a:p>
            <a:pPr indent="0" lvl="0" marL="12700" marR="0" rtl="0" algn="l">
              <a:spcBef>
                <a:spcPts val="0"/>
              </a:spcBef>
              <a:spcAft>
                <a:spcPts val="0"/>
              </a:spcAft>
              <a:buNone/>
            </a:pPr>
            <a:r>
              <a:rPr b="0" i="0" lang="en-US" sz="1800" u="none" cap="none" strike="noStrike">
                <a:solidFill>
                  <a:srgbClr val="0070C0"/>
                </a:solidFill>
                <a:latin typeface="Calibri"/>
                <a:ea typeface="Calibri"/>
                <a:cs typeface="Calibri"/>
                <a:sym typeface="Calibri"/>
              </a:rPr>
              <a:t>How best can we ensure the continuity of measurements and products from TEMPO to GeoXO ACX?</a:t>
            </a:r>
            <a:endParaRPr/>
          </a:p>
          <a:p>
            <a:pPr indent="-280988" lvl="0" marL="293688" marR="0" rtl="0" algn="l">
              <a:spcBef>
                <a:spcPts val="600"/>
              </a:spcBef>
              <a:spcAft>
                <a:spcPts val="0"/>
              </a:spcAft>
              <a:buClr>
                <a:srgbClr val="000000"/>
              </a:buClr>
              <a:buSzPts val="2160"/>
              <a:buFont typeface="Arial"/>
              <a:buChar char="•"/>
            </a:pPr>
            <a:r>
              <a:rPr b="0" i="0" lang="en-US" sz="1800" u="none" cap="none" strike="noStrike">
                <a:solidFill>
                  <a:srgbClr val="000000"/>
                </a:solidFill>
                <a:latin typeface="Calibri"/>
                <a:ea typeface="Calibri"/>
                <a:cs typeface="Calibri"/>
                <a:sym typeface="Calibri"/>
              </a:rPr>
              <a:t>Adequate team funding for algorithm maintenance/development, data product dissemination and user entrainment, science team activities, training of next-generation scientists. Lessons learned from successful teams that have developed follow-on instruments, e.g., OMI/TROPOMI.</a:t>
            </a:r>
            <a:endParaRPr/>
          </a:p>
          <a:p>
            <a:pPr indent="-280988" lvl="0" marL="293688" marR="0" rtl="0" algn="l">
              <a:spcBef>
                <a:spcPts val="600"/>
              </a:spcBef>
              <a:spcAft>
                <a:spcPts val="0"/>
              </a:spcAft>
              <a:buClr>
                <a:srgbClr val="000000"/>
              </a:buClr>
              <a:buSzPts val="2160"/>
              <a:buFont typeface="Arial"/>
              <a:buChar char="•"/>
            </a:pPr>
            <a:r>
              <a:rPr b="0" i="0" lang="en-US" sz="1800" u="none" cap="none" strike="noStrike">
                <a:solidFill>
                  <a:srgbClr val="000000"/>
                </a:solidFill>
                <a:latin typeface="Calibri"/>
                <a:ea typeface="Calibri"/>
                <a:cs typeface="Calibri"/>
                <a:sym typeface="Calibri"/>
              </a:rPr>
              <a:t>There is likely to be a need for significant algorithm development as we better understand the measurements and the underlying dependencies on diurnally changing parameters that all have to be accounted for in the radiative transfer, retrievals etc.</a:t>
            </a:r>
            <a:endParaRPr/>
          </a:p>
          <a:p>
            <a:pPr indent="0" lvl="0" marL="0" marR="0" rtl="0" algn="l">
              <a:spcBef>
                <a:spcPts val="600"/>
              </a:spcBef>
              <a:spcAft>
                <a:spcPts val="0"/>
              </a:spcAft>
              <a:buNone/>
            </a:pPr>
            <a:r>
              <a:t/>
            </a:r>
            <a:endParaRPr b="0" i="0" sz="1800" u="none" cap="none" strike="noStrike">
              <a:solidFill>
                <a:srgbClr val="0070C0"/>
              </a:solidFill>
              <a:latin typeface="Calibri"/>
              <a:ea typeface="Calibri"/>
              <a:cs typeface="Calibri"/>
              <a:sym typeface="Calibri"/>
            </a:endParaRPr>
          </a:p>
          <a:p>
            <a:pPr indent="0" lvl="0" marL="0" marR="0" rtl="0" algn="l">
              <a:spcBef>
                <a:spcPts val="600"/>
              </a:spcBef>
              <a:spcAft>
                <a:spcPts val="0"/>
              </a:spcAft>
              <a:buNone/>
            </a:pPr>
            <a:r>
              <a:rPr b="0" i="0" lang="en-US" sz="1800" u="none" cap="none" strike="noStrike">
                <a:solidFill>
                  <a:srgbClr val="0070C0"/>
                </a:solidFill>
                <a:latin typeface="Calibri"/>
                <a:ea typeface="Calibri"/>
                <a:cs typeface="Calibri"/>
                <a:sym typeface="Calibri"/>
              </a:rPr>
              <a:t>What new or enhanced partnerships should be engaged from TEMPO to GeoXO ACX?</a:t>
            </a:r>
            <a:endParaRPr/>
          </a:p>
          <a:p>
            <a:pPr indent="-285750" lvl="0" marL="285750" marR="0" rtl="0" algn="l">
              <a:spcBef>
                <a:spcPts val="600"/>
              </a:spcBef>
              <a:spcAft>
                <a:spcPts val="0"/>
              </a:spcAft>
              <a:buClr>
                <a:srgbClr val="000000"/>
              </a:buClr>
              <a:buSzPts val="2160"/>
              <a:buFont typeface="Arial"/>
              <a:buChar char="•"/>
            </a:pPr>
            <a:r>
              <a:rPr b="0" i="0" lang="en-US" sz="1800" u="none" cap="none" strike="noStrike">
                <a:solidFill>
                  <a:srgbClr val="000000"/>
                </a:solidFill>
                <a:latin typeface="Calibri"/>
                <a:ea typeface="Calibri"/>
                <a:cs typeface="Calibri"/>
                <a:sym typeface="Calibri"/>
              </a:rPr>
              <a:t>Continue to think in terms of satellite constellation frameworks. The work under CEOS has been very important advocacy for GEMS/TEMPO/S-4.</a:t>
            </a:r>
            <a:endParaRPr/>
          </a:p>
          <a:p>
            <a:pPr indent="-285750" lvl="0" marL="285750" marR="0" rtl="0" algn="l">
              <a:spcBef>
                <a:spcPts val="600"/>
              </a:spcBef>
              <a:spcAft>
                <a:spcPts val="0"/>
              </a:spcAft>
              <a:buClr>
                <a:srgbClr val="000000"/>
              </a:buClr>
              <a:buSzPts val="2160"/>
              <a:buFont typeface="Arial"/>
              <a:buChar char="•"/>
            </a:pPr>
            <a:r>
              <a:rPr b="0" i="0" lang="en-US" sz="1800" u="none" cap="none" strike="noStrike">
                <a:solidFill>
                  <a:srgbClr val="000000"/>
                </a:solidFill>
                <a:latin typeface="Calibri"/>
                <a:ea typeface="Calibri"/>
                <a:cs typeface="Calibri"/>
                <a:sym typeface="Calibri"/>
              </a:rPr>
              <a:t>Data will hopefully find new user communities now that observations and models have reached to same scales.</a:t>
            </a:r>
            <a:endParaRPr/>
          </a:p>
          <a:p>
            <a:pPr indent="-143828" lvl="0" marL="293688" marR="0" rtl="0" algn="l">
              <a:spcBef>
                <a:spcPts val="600"/>
              </a:spcBef>
              <a:spcAft>
                <a:spcPts val="0"/>
              </a:spcAft>
              <a:buClr>
                <a:schemeClr val="dk1"/>
              </a:buClr>
              <a:buSzPts val="216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6"/>
          <p:cNvSpPr txBox="1"/>
          <p:nvPr/>
        </p:nvSpPr>
        <p:spPr>
          <a:xfrm>
            <a:off x="875763" y="42430"/>
            <a:ext cx="11166165" cy="58477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3200" u="none" cap="none" strike="noStrike">
                <a:solidFill>
                  <a:srgbClr val="FFFFFF"/>
                </a:solidFill>
                <a:latin typeface="Verdana"/>
                <a:ea typeface="Verdana"/>
                <a:cs typeface="Verdana"/>
                <a:sym typeface="Verdana"/>
              </a:rPr>
              <a:t>Discussion Questions 3</a:t>
            </a:r>
            <a:endParaRPr/>
          </a:p>
        </p:txBody>
      </p:sp>
      <p:sp>
        <p:nvSpPr>
          <p:cNvPr id="169" name="Google Shape;169;p6"/>
          <p:cNvSpPr txBox="1"/>
          <p:nvPr/>
        </p:nvSpPr>
        <p:spPr>
          <a:xfrm>
            <a:off x="184878" y="797510"/>
            <a:ext cx="11822243" cy="5262979"/>
          </a:xfrm>
          <a:prstGeom prst="rect">
            <a:avLst/>
          </a:prstGeom>
          <a:noFill/>
          <a:ln>
            <a:noFill/>
          </a:ln>
        </p:spPr>
        <p:txBody>
          <a:bodyPr anchorCtr="0" anchor="t" bIns="45700" lIns="91425" spcFirstLastPara="1" rIns="91425" wrap="square" tIns="45700">
            <a:spAutoFit/>
          </a:bodyPr>
          <a:lstStyle/>
          <a:p>
            <a:pPr indent="0" lvl="0" marL="12700" marR="0" rtl="0" algn="l">
              <a:spcBef>
                <a:spcPts val="0"/>
              </a:spcBef>
              <a:spcAft>
                <a:spcPts val="0"/>
              </a:spcAft>
              <a:buNone/>
            </a:pPr>
            <a:r>
              <a:rPr b="0" i="0" lang="en-US" sz="1800" u="none" cap="none" strike="noStrike">
                <a:solidFill>
                  <a:srgbClr val="0070C0"/>
                </a:solidFill>
                <a:latin typeface="Calibri"/>
                <a:ea typeface="Calibri"/>
                <a:cs typeface="Calibri"/>
                <a:sym typeface="Calibri"/>
              </a:rPr>
              <a:t>What new science and applications can be achieved through geostationary air quality measurements through the 2040s?</a:t>
            </a:r>
            <a:endParaRPr/>
          </a:p>
          <a:p>
            <a:pPr indent="-280988" lvl="0" marL="293688" marR="0" rtl="0" algn="l">
              <a:spcBef>
                <a:spcPts val="600"/>
              </a:spcBef>
              <a:spcAft>
                <a:spcPts val="0"/>
              </a:spcAft>
              <a:buClr>
                <a:srgbClr val="000000"/>
              </a:buClr>
              <a:buSzPts val="2160"/>
              <a:buFont typeface="Arial"/>
              <a:buChar char="•"/>
            </a:pPr>
            <a:r>
              <a:rPr b="0" i="0" lang="en-US" sz="1800" u="none" cap="none" strike="noStrike">
                <a:solidFill>
                  <a:srgbClr val="000000"/>
                </a:solidFill>
                <a:latin typeface="Calibri"/>
                <a:ea typeface="Calibri"/>
                <a:cs typeface="Calibri"/>
                <a:sym typeface="Calibri"/>
              </a:rPr>
              <a:t>Time-resolved measurements are the unique contribution of the GEOs. Basic research is still required to understand the diurnal processes - emissions, chemistry, transport, meteorology - that determine composition.</a:t>
            </a:r>
            <a:endParaRPr/>
          </a:p>
          <a:p>
            <a:pPr indent="-280988" lvl="0" marL="293688" marR="0" rtl="0" algn="l">
              <a:spcBef>
                <a:spcPts val="600"/>
              </a:spcBef>
              <a:spcAft>
                <a:spcPts val="0"/>
              </a:spcAft>
              <a:buClr>
                <a:srgbClr val="000000"/>
              </a:buClr>
              <a:buSzPts val="2160"/>
              <a:buFont typeface="Arial"/>
              <a:buChar char="•"/>
            </a:pPr>
            <a:r>
              <a:rPr b="0" i="0" lang="en-US" sz="1800" u="none" cap="none" strike="noStrike">
                <a:solidFill>
                  <a:srgbClr val="000000"/>
                </a:solidFill>
                <a:latin typeface="Calibri"/>
                <a:ea typeface="Calibri"/>
                <a:cs typeface="Calibri"/>
                <a:sym typeface="Calibri"/>
              </a:rPr>
              <a:t>Modeling/DA/data management challenges have to be addressed to fully exploit the GEO observations for research and applications and encourage uptake of the data.</a:t>
            </a:r>
            <a:endParaRPr/>
          </a:p>
          <a:p>
            <a:pPr indent="-280988" lvl="0" marL="293688" marR="0" rtl="0" algn="l">
              <a:spcBef>
                <a:spcPts val="600"/>
              </a:spcBef>
              <a:spcAft>
                <a:spcPts val="0"/>
              </a:spcAft>
              <a:buClr>
                <a:srgbClr val="000000"/>
              </a:buClr>
              <a:buSzPts val="2160"/>
              <a:buFont typeface="Arial"/>
              <a:buChar char="•"/>
            </a:pPr>
            <a:r>
              <a:rPr b="0" i="0" lang="en-US" sz="1800" u="none" cap="none" strike="noStrike">
                <a:solidFill>
                  <a:srgbClr val="000000"/>
                </a:solidFill>
                <a:latin typeface="Calibri"/>
                <a:ea typeface="Calibri"/>
                <a:cs typeface="Calibri"/>
                <a:sym typeface="Calibri"/>
              </a:rPr>
              <a:t>SWIR channel (CO2, CH4, CO) for carbon studies is capability that is currently missing. GEO offers measurement advantages with dense data to extract weak signals.</a:t>
            </a:r>
            <a:endParaRPr/>
          </a:p>
          <a:p>
            <a:pPr indent="-280988" lvl="0" marL="293688" marR="0" rtl="0" algn="l">
              <a:spcBef>
                <a:spcPts val="600"/>
              </a:spcBef>
              <a:spcAft>
                <a:spcPts val="0"/>
              </a:spcAft>
              <a:buClr>
                <a:srgbClr val="000000"/>
              </a:buClr>
              <a:buSzPts val="2160"/>
              <a:buFont typeface="Arial"/>
              <a:buChar char="•"/>
            </a:pPr>
            <a:r>
              <a:rPr b="0" i="0" lang="en-US" sz="1800" u="none" cap="none" strike="noStrike">
                <a:solidFill>
                  <a:srgbClr val="000000"/>
                </a:solidFill>
                <a:latin typeface="Calibri"/>
                <a:ea typeface="Calibri"/>
                <a:cs typeface="Calibri"/>
                <a:sym typeface="Calibri"/>
              </a:rPr>
              <a:t>What techniques can be developed to relate column measurements to surface concentrations for deriving emissions and exposure? Multispectral retrievals for profile info, machine learning…</a:t>
            </a:r>
            <a:endParaRPr/>
          </a:p>
          <a:p>
            <a:pPr indent="-280988" lvl="0" marL="293688" marR="0" rtl="0" algn="l">
              <a:spcBef>
                <a:spcPts val="600"/>
              </a:spcBef>
              <a:spcAft>
                <a:spcPts val="0"/>
              </a:spcAft>
              <a:buClr>
                <a:srgbClr val="000000"/>
              </a:buClr>
              <a:buSzPts val="2160"/>
              <a:buFont typeface="Arial"/>
              <a:buChar char="•"/>
            </a:pPr>
            <a:r>
              <a:rPr b="0" i="0" lang="en-US" sz="1800" u="none" cap="none" strike="noStrike">
                <a:solidFill>
                  <a:srgbClr val="000000"/>
                </a:solidFill>
                <a:latin typeface="Calibri"/>
                <a:ea typeface="Calibri"/>
                <a:cs typeface="Calibri"/>
                <a:sym typeface="Calibri"/>
              </a:rPr>
              <a:t>What are the synergies with other platform data? ACX UV-vis + GXS IR measurements? S-4/IRS should show the value of a wider suite of gases. </a:t>
            </a:r>
            <a:endParaRPr/>
          </a:p>
          <a:p>
            <a:pPr indent="-280988" lvl="0" marL="293688" marR="0" rtl="0" algn="l">
              <a:spcBef>
                <a:spcPts val="600"/>
              </a:spcBef>
              <a:spcAft>
                <a:spcPts val="0"/>
              </a:spcAft>
              <a:buClr>
                <a:srgbClr val="000000"/>
              </a:buClr>
              <a:buSzPts val="2160"/>
              <a:buFont typeface="Arial"/>
              <a:buChar char="•"/>
            </a:pPr>
            <a:r>
              <a:rPr b="0" i="0" lang="en-US" sz="1800" u="none" cap="none" strike="noStrike">
                <a:solidFill>
                  <a:srgbClr val="000000"/>
                </a:solidFill>
                <a:latin typeface="Calibri"/>
                <a:ea typeface="Calibri"/>
                <a:cs typeface="Calibri"/>
                <a:sym typeface="Calibri"/>
              </a:rPr>
              <a:t>The Southern Hemisphere: We’re missing half the globe with the current constellation, it’s the half we know least about and where changes due to development and climate will have consequences for atmospheric composition. Separate southern-looking GEOs for Africa and S. America? Scanning GEOs?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7"/>
          <p:cNvSpPr txBox="1"/>
          <p:nvPr>
            <p:ph idx="1" type="body"/>
          </p:nvPr>
        </p:nvSpPr>
        <p:spPr>
          <a:xfrm>
            <a:off x="6707927" y="2566215"/>
            <a:ext cx="5484073" cy="183826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rPr b="1" lang="en-US">
                <a:latin typeface="Calibri"/>
                <a:ea typeface="Calibri"/>
                <a:cs typeface="Calibri"/>
                <a:sym typeface="Calibri"/>
              </a:rPr>
              <a:t>TEMPO / GeoXO Joint Panel:</a:t>
            </a:r>
            <a:br>
              <a:rPr b="1" lang="en-US">
                <a:latin typeface="Calibri"/>
                <a:ea typeface="Calibri"/>
                <a:cs typeface="Calibri"/>
                <a:sym typeface="Calibri"/>
              </a:rPr>
            </a:br>
            <a:r>
              <a:rPr b="1" lang="en-US">
                <a:latin typeface="Calibri"/>
                <a:ea typeface="Calibri"/>
                <a:cs typeface="Calibri"/>
                <a:sym typeface="Calibri"/>
              </a:rPr>
              <a:t>Paving the Future of Geostationary Air Quality Observations</a:t>
            </a:r>
            <a:endParaRPr b="1"/>
          </a:p>
        </p:txBody>
      </p:sp>
      <p:sp>
        <p:nvSpPr>
          <p:cNvPr id="175" name="Google Shape;175;p7"/>
          <p:cNvSpPr txBox="1"/>
          <p:nvPr>
            <p:ph idx="2" type="body"/>
          </p:nvPr>
        </p:nvSpPr>
        <p:spPr>
          <a:xfrm>
            <a:off x="6707927" y="4669722"/>
            <a:ext cx="5484071" cy="1107131"/>
          </a:xfrm>
          <a:prstGeom prst="rect">
            <a:avLst/>
          </a:prstGeom>
          <a:noFill/>
          <a:ln>
            <a:noFill/>
          </a:ln>
        </p:spPr>
        <p:txBody>
          <a:bodyPr anchorCtr="0" anchor="ctr" bIns="45700" lIns="91425" spcFirstLastPara="1" rIns="91425" wrap="square" tIns="45700">
            <a:normAutofit fontScale="85000" lnSpcReduction="10000"/>
          </a:bodyPr>
          <a:lstStyle/>
          <a:p>
            <a:pPr indent="0" lvl="0" marL="0" rtl="0" algn="l">
              <a:lnSpc>
                <a:spcPct val="100000"/>
              </a:lnSpc>
              <a:spcBef>
                <a:spcPts val="0"/>
              </a:spcBef>
              <a:spcAft>
                <a:spcPts val="0"/>
              </a:spcAft>
              <a:buClr>
                <a:srgbClr val="538CD5"/>
              </a:buClr>
              <a:buSzPct val="49910"/>
              <a:buNone/>
            </a:pPr>
            <a:r>
              <a:rPr b="1" lang="en-US" sz="3300">
                <a:latin typeface="Calibri"/>
                <a:ea typeface="Calibri"/>
                <a:cs typeface="Calibri"/>
                <a:sym typeface="Calibri"/>
              </a:rPr>
              <a:t>Gregory Frost</a:t>
            </a:r>
            <a:endParaRPr/>
          </a:p>
          <a:p>
            <a:pPr indent="0" lvl="0" marL="0" rtl="0" algn="l">
              <a:lnSpc>
                <a:spcPct val="100000"/>
              </a:lnSpc>
              <a:spcBef>
                <a:spcPts val="1200"/>
              </a:spcBef>
              <a:spcAft>
                <a:spcPts val="0"/>
              </a:spcAft>
              <a:buClr>
                <a:srgbClr val="538CD5"/>
              </a:buClr>
              <a:buSzPct val="68627"/>
              <a:buNone/>
            </a:pPr>
            <a:r>
              <a:rPr i="1" lang="en-US">
                <a:latin typeface="Calibri"/>
                <a:ea typeface="Calibri"/>
                <a:cs typeface="Calibri"/>
                <a:sym typeface="Calibri"/>
              </a:rPr>
              <a:t>NOAA Office of Oceanic and Atmospheric Research</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8"/>
          <p:cNvSpPr txBox="1"/>
          <p:nvPr>
            <p:ph idx="1" type="body"/>
          </p:nvPr>
        </p:nvSpPr>
        <p:spPr>
          <a:xfrm>
            <a:off x="1283881" y="0"/>
            <a:ext cx="9451593" cy="1100534"/>
          </a:xfrm>
          <a:prstGeom prst="rect">
            <a:avLst/>
          </a:prstGeom>
          <a:noFill/>
          <a:ln>
            <a:noFill/>
          </a:ln>
        </p:spPr>
        <p:txBody>
          <a:bodyPr anchorCtr="0" anchor="ctr" bIns="45700" lIns="91425" spcFirstLastPara="1" rIns="91425" wrap="square" tIns="45700">
            <a:normAutofit fontScale="92500"/>
          </a:bodyPr>
          <a:lstStyle/>
          <a:p>
            <a:pPr indent="0" lvl="0" marL="0" rtl="0" algn="l">
              <a:lnSpc>
                <a:spcPct val="90000"/>
              </a:lnSpc>
              <a:spcBef>
                <a:spcPts val="0"/>
              </a:spcBef>
              <a:spcAft>
                <a:spcPts val="0"/>
              </a:spcAft>
              <a:buClr>
                <a:schemeClr val="dk1"/>
              </a:buClr>
              <a:buSzPct val="100000"/>
              <a:buNone/>
            </a:pPr>
            <a:r>
              <a:rPr b="1" lang="en-US"/>
              <a:t>How will our experience with geostationary measurements of gases and aerosols influence our planning for GeoXO ACX?</a:t>
            </a:r>
            <a:endParaRPr/>
          </a:p>
        </p:txBody>
      </p:sp>
      <p:sp>
        <p:nvSpPr>
          <p:cNvPr id="181" name="Google Shape;181;p8"/>
          <p:cNvSpPr txBox="1"/>
          <p:nvPr/>
        </p:nvSpPr>
        <p:spPr>
          <a:xfrm>
            <a:off x="409864" y="1288775"/>
            <a:ext cx="3761600"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000" u="none" cap="none" strike="noStrike">
                <a:solidFill>
                  <a:schemeClr val="dk1"/>
                </a:solidFill>
                <a:latin typeface="Calibri"/>
                <a:ea typeface="Calibri"/>
                <a:cs typeface="Calibri"/>
                <a:sym typeface="Calibri"/>
              </a:rPr>
              <a:t>Product development</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Trace gases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Aerosols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Blended products</a:t>
            </a:r>
            <a:endParaRPr/>
          </a:p>
        </p:txBody>
      </p:sp>
      <p:grpSp>
        <p:nvGrpSpPr>
          <p:cNvPr id="182" name="Google Shape;182;p8"/>
          <p:cNvGrpSpPr/>
          <p:nvPr/>
        </p:nvGrpSpPr>
        <p:grpSpPr>
          <a:xfrm>
            <a:off x="4628030" y="3056766"/>
            <a:ext cx="6539560" cy="3813129"/>
            <a:chOff x="983751" y="756779"/>
            <a:chExt cx="10463665" cy="6101221"/>
          </a:xfrm>
        </p:grpSpPr>
        <p:pic>
          <p:nvPicPr>
            <p:cNvPr id="183" name="Google Shape;183;p8"/>
            <p:cNvPicPr preferRelativeResize="0"/>
            <p:nvPr/>
          </p:nvPicPr>
          <p:blipFill rotWithShape="1">
            <a:blip r:embed="rId3">
              <a:alphaModFix/>
            </a:blip>
            <a:srcRect b="0" l="0" r="0" t="0"/>
            <a:stretch/>
          </p:blipFill>
          <p:spPr>
            <a:xfrm>
              <a:off x="983751" y="756779"/>
              <a:ext cx="10424478" cy="6101221"/>
            </a:xfrm>
            <a:prstGeom prst="rect">
              <a:avLst/>
            </a:prstGeom>
            <a:noFill/>
            <a:ln>
              <a:noFill/>
            </a:ln>
          </p:spPr>
        </p:pic>
        <p:sp>
          <p:nvSpPr>
            <p:cNvPr id="184" name="Google Shape;184;p8"/>
            <p:cNvSpPr/>
            <p:nvPr/>
          </p:nvSpPr>
          <p:spPr>
            <a:xfrm>
              <a:off x="8682446" y="897223"/>
              <a:ext cx="2647406" cy="903163"/>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85" name="Google Shape;185;p8"/>
            <p:cNvSpPr/>
            <p:nvPr/>
          </p:nvSpPr>
          <p:spPr>
            <a:xfrm>
              <a:off x="7811589" y="762148"/>
              <a:ext cx="3596640" cy="1266954"/>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lt1"/>
                  </a:solidFill>
                  <a:latin typeface="Calibri"/>
                  <a:ea typeface="Calibri"/>
                  <a:cs typeface="Calibri"/>
                  <a:sym typeface="Calibri"/>
                </a:rPr>
                <a:t>AGES+ Coordinated Activities 2023</a:t>
              </a:r>
              <a:endParaRPr b="1" sz="600" u="sng">
                <a:solidFill>
                  <a:schemeClr val="lt1"/>
                </a:solidFill>
                <a:latin typeface="Calibri"/>
                <a:ea typeface="Calibri"/>
                <a:cs typeface="Calibri"/>
                <a:sym typeface="Calibri"/>
              </a:endParaRPr>
            </a:p>
            <a:p>
              <a:pPr indent="0" lvl="0" marL="0" marR="0" rtl="0" algn="l">
                <a:spcBef>
                  <a:spcPts val="0"/>
                </a:spcBef>
                <a:spcAft>
                  <a:spcPts val="0"/>
                </a:spcAft>
                <a:buNone/>
              </a:pPr>
              <a:r>
                <a:rPr lang="en-US" sz="1000" u="sng">
                  <a:solidFill>
                    <a:schemeClr val="lt1"/>
                  </a:solidFill>
                  <a:latin typeface="Calibri"/>
                  <a:ea typeface="Calibri"/>
                  <a:cs typeface="Calibri"/>
                  <a:sym typeface="Calibri"/>
                  <a:hlinkClick r:id="rId4">
                    <a:extLst>
                      <a:ext uri="{A12FA001-AC4F-418D-AE19-62706E023703}">
                        <ahyp:hlinkClr val="tx"/>
                      </a:ext>
                    </a:extLst>
                  </a:hlinkClick>
                </a:rPr>
                <a:t>https://csl.noaa.gov/projects/ages/</a:t>
              </a:r>
              <a:endParaRPr sz="1000">
                <a:solidFill>
                  <a:schemeClr val="lt1"/>
                </a:solidFill>
                <a:latin typeface="Calibri"/>
                <a:ea typeface="Calibri"/>
                <a:cs typeface="Calibri"/>
                <a:sym typeface="Calibri"/>
              </a:endParaRPr>
            </a:p>
          </p:txBody>
        </p:sp>
        <p:sp>
          <p:nvSpPr>
            <p:cNvPr id="186" name="Google Shape;186;p8"/>
            <p:cNvSpPr/>
            <p:nvPr/>
          </p:nvSpPr>
          <p:spPr>
            <a:xfrm>
              <a:off x="9522822" y="1386369"/>
              <a:ext cx="1924594" cy="21483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900" u="sng">
                  <a:solidFill>
                    <a:schemeClr val="lt1"/>
                  </a:solidFill>
                  <a:latin typeface="Calibri"/>
                  <a:ea typeface="Calibri"/>
                  <a:cs typeface="Calibri"/>
                  <a:sym typeface="Calibri"/>
                </a:rPr>
                <a:t>AGES+</a:t>
              </a:r>
              <a:r>
                <a:rPr b="1" lang="en-US" sz="900">
                  <a:solidFill>
                    <a:schemeClr val="lt1"/>
                  </a:solidFill>
                  <a:latin typeface="Calibri"/>
                  <a:ea typeface="Calibri"/>
                  <a:cs typeface="Calibri"/>
                  <a:sym typeface="Calibri"/>
                </a:rPr>
                <a:t> =	</a:t>
              </a:r>
              <a:endParaRPr/>
            </a:p>
            <a:p>
              <a:pPr indent="0" lvl="0" marL="0" marR="0" rtl="0" algn="l">
                <a:spcBef>
                  <a:spcPts val="0"/>
                </a:spcBef>
                <a:spcAft>
                  <a:spcPts val="0"/>
                </a:spcAft>
                <a:buNone/>
              </a:pPr>
              <a:r>
                <a:rPr b="1" lang="en-US" sz="900" u="sng">
                  <a:solidFill>
                    <a:schemeClr val="lt1"/>
                  </a:solidFill>
                  <a:latin typeface="Calibri"/>
                  <a:ea typeface="Calibri"/>
                  <a:cs typeface="Calibri"/>
                  <a:sym typeface="Calibri"/>
                </a:rPr>
                <a:t>A</a:t>
              </a:r>
              <a:r>
                <a:rPr lang="en-US" sz="900">
                  <a:solidFill>
                    <a:schemeClr val="lt1"/>
                  </a:solidFill>
                  <a:latin typeface="Calibri"/>
                  <a:ea typeface="Calibri"/>
                  <a:cs typeface="Calibri"/>
                  <a:sym typeface="Calibri"/>
                </a:rPr>
                <a:t>EROMMA+CUPiDS</a:t>
              </a:r>
              <a:endParaRPr sz="900">
                <a:solidFill>
                  <a:schemeClr val="lt1"/>
                </a:solidFill>
                <a:latin typeface="Calibri"/>
                <a:ea typeface="Calibri"/>
                <a:cs typeface="Calibri"/>
                <a:sym typeface="Calibri"/>
              </a:endParaRPr>
            </a:p>
            <a:p>
              <a:pPr indent="0" lvl="0" marL="0" marR="0" rtl="0" algn="l">
                <a:spcBef>
                  <a:spcPts val="0"/>
                </a:spcBef>
                <a:spcAft>
                  <a:spcPts val="0"/>
                </a:spcAft>
                <a:buNone/>
              </a:pPr>
              <a:r>
                <a:rPr b="1" lang="en-US" sz="900" u="sng">
                  <a:solidFill>
                    <a:schemeClr val="lt1"/>
                  </a:solidFill>
                  <a:latin typeface="Calibri"/>
                  <a:ea typeface="Calibri"/>
                  <a:cs typeface="Calibri"/>
                  <a:sym typeface="Calibri"/>
                </a:rPr>
                <a:t>G</a:t>
              </a:r>
              <a:r>
                <a:rPr lang="en-US" sz="900">
                  <a:solidFill>
                    <a:schemeClr val="lt1"/>
                  </a:solidFill>
                  <a:latin typeface="Calibri"/>
                  <a:ea typeface="Calibri"/>
                  <a:cs typeface="Calibri"/>
                  <a:sym typeface="Calibri"/>
                </a:rPr>
                <a:t>OTHAAM</a:t>
              </a:r>
              <a:endParaRPr/>
            </a:p>
            <a:p>
              <a:pPr indent="0" lvl="0" marL="0" marR="0" rtl="0" algn="l">
                <a:spcBef>
                  <a:spcPts val="0"/>
                </a:spcBef>
                <a:spcAft>
                  <a:spcPts val="0"/>
                </a:spcAft>
                <a:buNone/>
              </a:pPr>
              <a:r>
                <a:rPr b="1" lang="en-US" sz="900" u="sng">
                  <a:solidFill>
                    <a:schemeClr val="lt1"/>
                  </a:solidFill>
                  <a:latin typeface="Calibri"/>
                  <a:ea typeface="Calibri"/>
                  <a:cs typeface="Calibri"/>
                  <a:sym typeface="Calibri"/>
                </a:rPr>
                <a:t>E</a:t>
              </a:r>
              <a:r>
                <a:rPr lang="en-US" sz="900">
                  <a:solidFill>
                    <a:schemeClr val="lt1"/>
                  </a:solidFill>
                  <a:latin typeface="Calibri"/>
                  <a:ea typeface="Calibri"/>
                  <a:cs typeface="Calibri"/>
                  <a:sym typeface="Calibri"/>
                </a:rPr>
                <a:t>PCAPE</a:t>
              </a:r>
              <a:endParaRPr/>
            </a:p>
            <a:p>
              <a:pPr indent="0" lvl="0" marL="0" marR="0" rtl="0" algn="l">
                <a:spcBef>
                  <a:spcPts val="0"/>
                </a:spcBef>
                <a:spcAft>
                  <a:spcPts val="0"/>
                </a:spcAft>
                <a:buNone/>
              </a:pPr>
              <a:r>
                <a:rPr b="1" lang="en-US" sz="900" u="sng">
                  <a:solidFill>
                    <a:schemeClr val="lt1"/>
                  </a:solidFill>
                  <a:latin typeface="Calibri"/>
                  <a:ea typeface="Calibri"/>
                  <a:cs typeface="Calibri"/>
                  <a:sym typeface="Calibri"/>
                </a:rPr>
                <a:t>S</a:t>
              </a:r>
              <a:r>
                <a:rPr lang="en-US" sz="900">
                  <a:solidFill>
                    <a:schemeClr val="lt1"/>
                  </a:solidFill>
                  <a:latin typeface="Calibri"/>
                  <a:ea typeface="Calibri"/>
                  <a:cs typeface="Calibri"/>
                  <a:sym typeface="Calibri"/>
                </a:rPr>
                <a:t>TAQS</a:t>
              </a:r>
              <a:endParaRPr/>
            </a:p>
            <a:p>
              <a:pPr indent="0" lvl="0" marL="0" marR="0" rtl="0" algn="l">
                <a:spcBef>
                  <a:spcPts val="0"/>
                </a:spcBef>
                <a:spcAft>
                  <a:spcPts val="0"/>
                </a:spcAft>
                <a:buNone/>
              </a:pPr>
              <a:r>
                <a:rPr lang="en-US" sz="900">
                  <a:solidFill>
                    <a:schemeClr val="lt1"/>
                  </a:solidFill>
                  <a:latin typeface="Calibri"/>
                  <a:ea typeface="Calibri"/>
                  <a:cs typeface="Calibri"/>
                  <a:sym typeface="Calibri"/>
                </a:rPr>
                <a:t>+ … </a:t>
              </a:r>
              <a:endParaRPr sz="800">
                <a:solidFill>
                  <a:schemeClr val="dk1"/>
                </a:solidFill>
                <a:latin typeface="Calibri"/>
                <a:ea typeface="Calibri"/>
                <a:cs typeface="Calibri"/>
                <a:sym typeface="Calibri"/>
              </a:endParaRPr>
            </a:p>
          </p:txBody>
        </p:sp>
      </p:grpSp>
      <p:grpSp>
        <p:nvGrpSpPr>
          <p:cNvPr id="187" name="Google Shape;187;p8"/>
          <p:cNvGrpSpPr/>
          <p:nvPr/>
        </p:nvGrpSpPr>
        <p:grpSpPr>
          <a:xfrm>
            <a:off x="4445062" y="1072732"/>
            <a:ext cx="6784612" cy="1801394"/>
            <a:chOff x="715780" y="2257658"/>
            <a:chExt cx="11272928" cy="2993096"/>
          </a:xfrm>
        </p:grpSpPr>
        <p:pic>
          <p:nvPicPr>
            <p:cNvPr id="188" name="Google Shape;188;p8"/>
            <p:cNvPicPr preferRelativeResize="0"/>
            <p:nvPr/>
          </p:nvPicPr>
          <p:blipFill rotWithShape="1">
            <a:blip r:embed="rId5">
              <a:alphaModFix/>
            </a:blip>
            <a:srcRect b="0" l="0" r="0" t="0"/>
            <a:stretch/>
          </p:blipFill>
          <p:spPr>
            <a:xfrm>
              <a:off x="715780" y="2257659"/>
              <a:ext cx="3726343" cy="2993095"/>
            </a:xfrm>
            <a:prstGeom prst="rect">
              <a:avLst/>
            </a:prstGeom>
            <a:noFill/>
            <a:ln>
              <a:noFill/>
            </a:ln>
          </p:spPr>
        </p:pic>
        <p:pic>
          <p:nvPicPr>
            <p:cNvPr id="189" name="Google Shape;189;p8"/>
            <p:cNvPicPr preferRelativeResize="0"/>
            <p:nvPr/>
          </p:nvPicPr>
          <p:blipFill rotWithShape="1">
            <a:blip r:embed="rId6">
              <a:alphaModFix/>
            </a:blip>
            <a:srcRect b="0" l="0" r="0" t="0"/>
            <a:stretch/>
          </p:blipFill>
          <p:spPr>
            <a:xfrm>
              <a:off x="4487679" y="2257658"/>
              <a:ext cx="3726343" cy="2993095"/>
            </a:xfrm>
            <a:prstGeom prst="rect">
              <a:avLst/>
            </a:prstGeom>
            <a:noFill/>
            <a:ln>
              <a:noFill/>
            </a:ln>
          </p:spPr>
        </p:pic>
        <p:pic>
          <p:nvPicPr>
            <p:cNvPr id="190" name="Google Shape;190;p8"/>
            <p:cNvPicPr preferRelativeResize="0"/>
            <p:nvPr/>
          </p:nvPicPr>
          <p:blipFill rotWithShape="1">
            <a:blip r:embed="rId7">
              <a:alphaModFix/>
            </a:blip>
            <a:srcRect b="0" l="0" r="0" t="0"/>
            <a:stretch/>
          </p:blipFill>
          <p:spPr>
            <a:xfrm>
              <a:off x="8262364" y="2257658"/>
              <a:ext cx="3726344" cy="2993096"/>
            </a:xfrm>
            <a:prstGeom prst="rect">
              <a:avLst/>
            </a:prstGeom>
            <a:noFill/>
            <a:ln>
              <a:noFill/>
            </a:ln>
          </p:spPr>
        </p:pic>
        <p:sp>
          <p:nvSpPr>
            <p:cNvPr id="191" name="Google Shape;191;p8"/>
            <p:cNvSpPr txBox="1"/>
            <p:nvPr/>
          </p:nvSpPr>
          <p:spPr>
            <a:xfrm>
              <a:off x="3178729" y="4078809"/>
              <a:ext cx="886334" cy="30777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1818 UTC</a:t>
              </a:r>
              <a:endParaRPr/>
            </a:p>
          </p:txBody>
        </p:sp>
        <p:sp>
          <p:nvSpPr>
            <p:cNvPr id="192" name="Google Shape;192;p8"/>
            <p:cNvSpPr txBox="1"/>
            <p:nvPr/>
          </p:nvSpPr>
          <p:spPr>
            <a:xfrm>
              <a:off x="6950630" y="4078809"/>
              <a:ext cx="886012" cy="30777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2006 UTC</a:t>
              </a:r>
              <a:endParaRPr/>
            </a:p>
          </p:txBody>
        </p:sp>
        <p:sp>
          <p:nvSpPr>
            <p:cNvPr id="193" name="Google Shape;193;p8"/>
            <p:cNvSpPr txBox="1"/>
            <p:nvPr/>
          </p:nvSpPr>
          <p:spPr>
            <a:xfrm>
              <a:off x="10725475" y="4078809"/>
              <a:ext cx="886012" cy="30777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2154 UTC</a:t>
              </a:r>
              <a:endParaRPr/>
            </a:p>
          </p:txBody>
        </p:sp>
      </p:grpSp>
      <p:pic>
        <p:nvPicPr>
          <p:cNvPr descr="https://static.wixstatic.com/media/362ebc_520481c4c40546a19816f284d303f3db~mv2.png/v1/fill/w_224,h_53,al_c,q_85,usm_0.66_1.00_0.01,enc_auto/362ebc_520481c4c40546a19816f284d303f3db~mv2.png" id="194" name="Google Shape;194;p8"/>
          <p:cNvPicPr preferRelativeResize="0"/>
          <p:nvPr/>
        </p:nvPicPr>
        <p:blipFill rotWithShape="1">
          <a:blip r:embed="rId8">
            <a:alphaModFix/>
          </a:blip>
          <a:srcRect b="0" l="0" r="0" t="0"/>
          <a:stretch/>
        </p:blipFill>
        <p:spPr>
          <a:xfrm>
            <a:off x="313828" y="4357907"/>
            <a:ext cx="3527662" cy="834670"/>
          </a:xfrm>
          <a:prstGeom prst="rect">
            <a:avLst/>
          </a:prstGeom>
          <a:noFill/>
          <a:ln>
            <a:noFill/>
          </a:ln>
        </p:spPr>
      </p:pic>
      <p:sp>
        <p:nvSpPr>
          <p:cNvPr id="195" name="Google Shape;195;p8"/>
          <p:cNvSpPr/>
          <p:nvPr/>
        </p:nvSpPr>
        <p:spPr>
          <a:xfrm>
            <a:off x="409864" y="3016222"/>
            <a:ext cx="3219815"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Evaluation proving grounds </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Field campaigns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Long-term monitoring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9"/>
          <p:cNvSpPr txBox="1"/>
          <p:nvPr>
            <p:ph idx="1" type="body"/>
          </p:nvPr>
        </p:nvSpPr>
        <p:spPr>
          <a:xfrm>
            <a:off x="1283882" y="0"/>
            <a:ext cx="9250326" cy="1158705"/>
          </a:xfrm>
          <a:prstGeom prst="rect">
            <a:avLst/>
          </a:prstGeom>
          <a:noFill/>
          <a:ln>
            <a:noFill/>
          </a:ln>
        </p:spPr>
        <p:txBody>
          <a:bodyPr anchorCtr="0" anchor="ctr" bIns="45700" lIns="91425" spcFirstLastPara="1" rIns="91425" wrap="square" tIns="45700">
            <a:normAutofit fontScale="92500"/>
          </a:bodyPr>
          <a:lstStyle/>
          <a:p>
            <a:pPr indent="0" lvl="0" marL="0" rtl="0" algn="l">
              <a:lnSpc>
                <a:spcPct val="90000"/>
              </a:lnSpc>
              <a:spcBef>
                <a:spcPts val="0"/>
              </a:spcBef>
              <a:spcAft>
                <a:spcPts val="0"/>
              </a:spcAft>
              <a:buClr>
                <a:schemeClr val="dk1"/>
              </a:buClr>
              <a:buSzPct val="100000"/>
              <a:buNone/>
            </a:pPr>
            <a:r>
              <a:rPr b="1" lang="en-US"/>
              <a:t>What new science and applications can be achieved through geostationary air quality measurements through the 2040s?</a:t>
            </a:r>
            <a:endParaRPr/>
          </a:p>
        </p:txBody>
      </p:sp>
      <p:sp>
        <p:nvSpPr>
          <p:cNvPr id="201" name="Google Shape;201;p9"/>
          <p:cNvSpPr txBox="1"/>
          <p:nvPr/>
        </p:nvSpPr>
        <p:spPr>
          <a:xfrm>
            <a:off x="593034" y="1288775"/>
            <a:ext cx="3761600" cy="1631216"/>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Near-real-time emissions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Chemical data assimilation</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Air quality forecasting</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Pollution exposure studies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Environmental justice research</a:t>
            </a:r>
            <a:endParaRPr/>
          </a:p>
        </p:txBody>
      </p:sp>
      <p:grpSp>
        <p:nvGrpSpPr>
          <p:cNvPr id="202" name="Google Shape;202;p9"/>
          <p:cNvGrpSpPr/>
          <p:nvPr/>
        </p:nvGrpSpPr>
        <p:grpSpPr>
          <a:xfrm>
            <a:off x="7640257" y="3387331"/>
            <a:ext cx="4174127" cy="3470669"/>
            <a:chOff x="419058" y="3014653"/>
            <a:chExt cx="4716053" cy="3921266"/>
          </a:xfrm>
        </p:grpSpPr>
        <p:grpSp>
          <p:nvGrpSpPr>
            <p:cNvPr id="203" name="Google Shape;203;p9"/>
            <p:cNvGrpSpPr/>
            <p:nvPr/>
          </p:nvGrpSpPr>
          <p:grpSpPr>
            <a:xfrm>
              <a:off x="1188754" y="3014653"/>
              <a:ext cx="3000159" cy="3243185"/>
              <a:chOff x="6200222" y="1066802"/>
              <a:chExt cx="4881434" cy="5276852"/>
            </a:xfrm>
          </p:grpSpPr>
          <p:pic>
            <p:nvPicPr>
              <p:cNvPr descr="https://lh3.googleusercontent.com/6coqQfyIARSQYW2k0-X1t00KxUP97adX7S8ZuPhqUSS0Ho3KotbF_7c5cgZfVAxDWcjfCWbZmDvtEpfTK1S_9EdCxRDehnIkRBb8iftpDHrr6AhRfB3OtnT4occPE__IXADk0AhKjzo_3hwQTJGfpeM" id="204" name="Google Shape;204;p9"/>
              <p:cNvPicPr preferRelativeResize="0"/>
              <p:nvPr/>
            </p:nvPicPr>
            <p:blipFill rotWithShape="1">
              <a:blip r:embed="rId3">
                <a:alphaModFix/>
              </a:blip>
              <a:srcRect b="8262" l="47802" r="8589" t="6966"/>
              <a:stretch/>
            </p:blipFill>
            <p:spPr>
              <a:xfrm>
                <a:off x="6200222" y="1066802"/>
                <a:ext cx="4881434" cy="5276852"/>
              </a:xfrm>
              <a:prstGeom prst="rect">
                <a:avLst/>
              </a:prstGeom>
              <a:noFill/>
              <a:ln>
                <a:noFill/>
              </a:ln>
            </p:spPr>
          </p:pic>
          <p:grpSp>
            <p:nvGrpSpPr>
              <p:cNvPr id="205" name="Google Shape;205;p9"/>
              <p:cNvGrpSpPr/>
              <p:nvPr/>
            </p:nvGrpSpPr>
            <p:grpSpPr>
              <a:xfrm>
                <a:off x="9405257" y="2214514"/>
                <a:ext cx="1676399" cy="1088576"/>
                <a:chOff x="9405257" y="2214514"/>
                <a:chExt cx="1676399" cy="1088576"/>
              </a:xfrm>
            </p:grpSpPr>
            <p:cxnSp>
              <p:nvCxnSpPr>
                <p:cNvPr id="206" name="Google Shape;206;p9"/>
                <p:cNvCxnSpPr/>
                <p:nvPr/>
              </p:nvCxnSpPr>
              <p:spPr>
                <a:xfrm>
                  <a:off x="11049000" y="2214514"/>
                  <a:ext cx="0" cy="1088576"/>
                </a:xfrm>
                <a:prstGeom prst="straightConnector1">
                  <a:avLst/>
                </a:prstGeom>
                <a:noFill/>
                <a:ln cap="flat" cmpd="sng" w="76200">
                  <a:solidFill>
                    <a:srgbClr val="FF0000"/>
                  </a:solidFill>
                  <a:prstDash val="solid"/>
                  <a:miter lim="800000"/>
                  <a:headEnd len="med" w="med" type="triangle"/>
                  <a:tailEnd len="med" w="med" type="triangle"/>
                </a:ln>
              </p:spPr>
            </p:cxnSp>
            <p:cxnSp>
              <p:nvCxnSpPr>
                <p:cNvPr id="207" name="Google Shape;207;p9"/>
                <p:cNvCxnSpPr/>
                <p:nvPr/>
              </p:nvCxnSpPr>
              <p:spPr>
                <a:xfrm>
                  <a:off x="9405257" y="3303090"/>
                  <a:ext cx="1643743" cy="0"/>
                </a:xfrm>
                <a:prstGeom prst="straightConnector1">
                  <a:avLst/>
                </a:prstGeom>
                <a:noFill/>
                <a:ln cap="flat" cmpd="sng" w="76200">
                  <a:solidFill>
                    <a:srgbClr val="FF0000"/>
                  </a:solidFill>
                  <a:prstDash val="solid"/>
                  <a:miter lim="800000"/>
                  <a:headEnd len="sm" w="sm" type="none"/>
                  <a:tailEnd len="sm" w="sm" type="none"/>
                </a:ln>
              </p:spPr>
            </p:cxnSp>
            <p:cxnSp>
              <p:nvCxnSpPr>
                <p:cNvPr id="208" name="Google Shape;208;p9"/>
                <p:cNvCxnSpPr/>
                <p:nvPr/>
              </p:nvCxnSpPr>
              <p:spPr>
                <a:xfrm>
                  <a:off x="9437913" y="2214514"/>
                  <a:ext cx="1643743" cy="0"/>
                </a:xfrm>
                <a:prstGeom prst="straightConnector1">
                  <a:avLst/>
                </a:prstGeom>
                <a:noFill/>
                <a:ln cap="flat" cmpd="sng" w="76200">
                  <a:solidFill>
                    <a:srgbClr val="FF0000"/>
                  </a:solidFill>
                  <a:prstDash val="solid"/>
                  <a:miter lim="800000"/>
                  <a:headEnd len="sm" w="sm" type="none"/>
                  <a:tailEnd len="sm" w="sm" type="none"/>
                </a:ln>
              </p:spPr>
            </p:cxnSp>
          </p:grpSp>
        </p:grpSp>
        <p:sp>
          <p:nvSpPr>
            <p:cNvPr id="209" name="Google Shape;209;p9"/>
            <p:cNvSpPr txBox="1"/>
            <p:nvPr/>
          </p:nvSpPr>
          <p:spPr>
            <a:xfrm>
              <a:off x="419058" y="6257836"/>
              <a:ext cx="4716053" cy="67808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100">
                  <a:solidFill>
                    <a:schemeClr val="dk1"/>
                  </a:solidFill>
                  <a:latin typeface="Calibri"/>
                  <a:ea typeface="Calibri"/>
                  <a:cs typeface="Calibri"/>
                  <a:sym typeface="Calibri"/>
                </a:rPr>
                <a:t>GeoXO Value Study:</a:t>
              </a:r>
              <a:r>
                <a:rPr b="1" i="1" lang="en-US" sz="1100">
                  <a:solidFill>
                    <a:schemeClr val="dk1"/>
                  </a:solidFill>
                  <a:latin typeface="Calibri"/>
                  <a:ea typeface="Calibri"/>
                  <a:cs typeface="Calibri"/>
                  <a:sym typeface="Calibri"/>
                </a:rPr>
                <a:t> Value of GeoXO Atmospheric Composition Data for Estimating Air Pollution-Related Health Impacts</a:t>
              </a:r>
              <a:endParaRPr b="1" i="1" sz="1100">
                <a:solidFill>
                  <a:schemeClr val="dk1"/>
                </a:solidFill>
                <a:latin typeface="Calibri"/>
                <a:ea typeface="Calibri"/>
                <a:cs typeface="Calibri"/>
                <a:sym typeface="Calibri"/>
              </a:endParaRPr>
            </a:p>
            <a:p>
              <a:pPr indent="0" lvl="0" marL="0" marR="0" rtl="0" algn="l">
                <a:spcBef>
                  <a:spcPts val="0"/>
                </a:spcBef>
                <a:spcAft>
                  <a:spcPts val="0"/>
                </a:spcAft>
                <a:buNone/>
              </a:pPr>
              <a:r>
                <a:rPr i="1" lang="en-US" sz="1100">
                  <a:solidFill>
                    <a:schemeClr val="dk1"/>
                  </a:solidFill>
                  <a:latin typeface="Calibri"/>
                  <a:ea typeface="Calibri"/>
                  <a:cs typeface="Calibri"/>
                  <a:sym typeface="Calibri"/>
                </a:rPr>
                <a:t>PI: </a:t>
              </a:r>
              <a:r>
                <a:rPr b="1" i="1" lang="en-US" sz="1100">
                  <a:solidFill>
                    <a:schemeClr val="dk1"/>
                  </a:solidFill>
                  <a:latin typeface="Calibri"/>
                  <a:ea typeface="Calibri"/>
                  <a:cs typeface="Calibri"/>
                  <a:sym typeface="Calibri"/>
                </a:rPr>
                <a:t>Susan Anenberg</a:t>
              </a:r>
              <a:r>
                <a:rPr i="1" lang="en-US" sz="1100">
                  <a:solidFill>
                    <a:schemeClr val="dk1"/>
                  </a:solidFill>
                  <a:latin typeface="Calibri"/>
                  <a:ea typeface="Calibri"/>
                  <a:cs typeface="Calibri"/>
                  <a:sym typeface="Calibri"/>
                </a:rPr>
                <a:t>, Co-Is: </a:t>
              </a:r>
              <a:r>
                <a:rPr b="1" i="1" lang="en-US" sz="1100">
                  <a:solidFill>
                    <a:schemeClr val="dk1"/>
                  </a:solidFill>
                  <a:latin typeface="Calibri"/>
                  <a:ea typeface="Calibri"/>
                  <a:cs typeface="Calibri"/>
                  <a:sym typeface="Calibri"/>
                </a:rPr>
                <a:t>Katelyn O’Dell, Gaige Kerr, Dan Goldberg</a:t>
              </a:r>
              <a:endParaRPr b="1" i="1" sz="1100">
                <a:solidFill>
                  <a:schemeClr val="dk1"/>
                </a:solidFill>
                <a:latin typeface="Calibri"/>
                <a:ea typeface="Calibri"/>
                <a:cs typeface="Calibri"/>
                <a:sym typeface="Calibri"/>
              </a:endParaRPr>
            </a:p>
          </p:txBody>
        </p:sp>
      </p:grpSp>
      <p:grpSp>
        <p:nvGrpSpPr>
          <p:cNvPr id="210" name="Google Shape;210;p9"/>
          <p:cNvGrpSpPr/>
          <p:nvPr/>
        </p:nvGrpSpPr>
        <p:grpSpPr>
          <a:xfrm>
            <a:off x="699246" y="3429000"/>
            <a:ext cx="5492149" cy="3201242"/>
            <a:chOff x="4954478" y="1158705"/>
            <a:chExt cx="6342584" cy="3696940"/>
          </a:xfrm>
        </p:grpSpPr>
        <p:grpSp>
          <p:nvGrpSpPr>
            <p:cNvPr id="211" name="Google Shape;211;p9"/>
            <p:cNvGrpSpPr/>
            <p:nvPr/>
          </p:nvGrpSpPr>
          <p:grpSpPr>
            <a:xfrm>
              <a:off x="4979430" y="1158705"/>
              <a:ext cx="6292681" cy="3096776"/>
              <a:chOff x="5602141" y="2962027"/>
              <a:chExt cx="6292681" cy="3096776"/>
            </a:xfrm>
          </p:grpSpPr>
          <p:pic>
            <p:nvPicPr>
              <p:cNvPr id="212" name="Google Shape;212;p9"/>
              <p:cNvPicPr preferRelativeResize="0"/>
              <p:nvPr/>
            </p:nvPicPr>
            <p:blipFill rotWithShape="1">
              <a:blip r:embed="rId4">
                <a:alphaModFix/>
              </a:blip>
              <a:srcRect b="50279" l="0" r="0" t="801"/>
              <a:stretch/>
            </p:blipFill>
            <p:spPr>
              <a:xfrm>
                <a:off x="5602141" y="3419639"/>
                <a:ext cx="6292681" cy="2639164"/>
              </a:xfrm>
              <a:prstGeom prst="rect">
                <a:avLst/>
              </a:prstGeom>
              <a:noFill/>
              <a:ln>
                <a:noFill/>
              </a:ln>
            </p:spPr>
          </p:pic>
          <p:sp>
            <p:nvSpPr>
              <p:cNvPr id="213" name="Google Shape;213;p9"/>
              <p:cNvSpPr txBox="1"/>
              <p:nvPr/>
            </p:nvSpPr>
            <p:spPr>
              <a:xfrm>
                <a:off x="6639652" y="2962027"/>
                <a:ext cx="4287041" cy="646331"/>
              </a:xfrm>
              <a:prstGeom prst="rect">
                <a:avLst/>
              </a:prstGeom>
              <a:solidFill>
                <a:schemeClr val="lt1"/>
              </a:solid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NOx Emissions in April 2020</a:t>
                </a:r>
                <a:endParaRPr sz="1400">
                  <a:solidFill>
                    <a:schemeClr val="dk1"/>
                  </a:solidFill>
                  <a:latin typeface="Calibri"/>
                  <a:ea typeface="Calibri"/>
                  <a:cs typeface="Calibri"/>
                  <a:sym typeface="Calibri"/>
                </a:endParaRPr>
              </a:p>
              <a:p>
                <a:pPr indent="0" lvl="0" marL="0" marR="0" rtl="0" algn="ctr">
                  <a:spcBef>
                    <a:spcPts val="0"/>
                  </a:spcBef>
                  <a:spcAft>
                    <a:spcPts val="0"/>
                  </a:spcAft>
                  <a:buNone/>
                </a:pPr>
                <a:r>
                  <a:rPr i="1" lang="en-US" sz="1100">
                    <a:solidFill>
                      <a:schemeClr val="dk1"/>
                    </a:solidFill>
                    <a:latin typeface="Calibri"/>
                    <a:ea typeface="Calibri"/>
                    <a:cs typeface="Calibri"/>
                    <a:sym typeface="Calibri"/>
                  </a:rPr>
                  <a:t>True = COVID-19 period, BAU = Business-as-usual, </a:t>
                </a:r>
                <a:endParaRPr/>
              </a:p>
              <a:p>
                <a:pPr indent="0" lvl="0" marL="0" marR="0" rtl="0" algn="ctr">
                  <a:spcBef>
                    <a:spcPts val="0"/>
                  </a:spcBef>
                  <a:spcAft>
                    <a:spcPts val="0"/>
                  </a:spcAft>
                  <a:buNone/>
                </a:pPr>
                <a:r>
                  <a:rPr i="1" lang="en-US" sz="1100">
                    <a:solidFill>
                      <a:schemeClr val="dk1"/>
                    </a:solidFill>
                    <a:latin typeface="Calibri"/>
                    <a:ea typeface="Calibri"/>
                    <a:cs typeface="Calibri"/>
                    <a:sym typeface="Calibri"/>
                  </a:rPr>
                  <a:t>TEMPO = BAU adjusted using TEMPO proxy data </a:t>
                </a:r>
                <a:endParaRPr/>
              </a:p>
            </p:txBody>
          </p:sp>
        </p:grpSp>
        <p:sp>
          <p:nvSpPr>
            <p:cNvPr id="214" name="Google Shape;214;p9"/>
            <p:cNvSpPr txBox="1"/>
            <p:nvPr/>
          </p:nvSpPr>
          <p:spPr>
            <a:xfrm>
              <a:off x="4954478" y="4255481"/>
              <a:ext cx="6342584"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100">
                  <a:solidFill>
                    <a:schemeClr val="dk1"/>
                  </a:solidFill>
                  <a:latin typeface="Calibri"/>
                  <a:ea typeface="Calibri"/>
                  <a:cs typeface="Calibri"/>
                  <a:sym typeface="Calibri"/>
                </a:rPr>
                <a:t>GeoXO Value Study: </a:t>
              </a:r>
              <a:r>
                <a:rPr b="1" i="1" lang="en-US" sz="1100">
                  <a:solidFill>
                    <a:schemeClr val="dk1"/>
                  </a:solidFill>
                  <a:latin typeface="Calibri"/>
                  <a:ea typeface="Calibri"/>
                  <a:cs typeface="Calibri"/>
                  <a:sym typeface="Calibri"/>
                </a:rPr>
                <a:t>The Value of GeoXO Atmospheric Composition Observations for Emissions Updating and Air Quality Forecasting </a:t>
              </a:r>
              <a:endParaRPr/>
            </a:p>
            <a:p>
              <a:pPr indent="0" lvl="0" marL="0" marR="0" rtl="0" algn="l">
                <a:spcBef>
                  <a:spcPts val="0"/>
                </a:spcBef>
                <a:spcAft>
                  <a:spcPts val="0"/>
                </a:spcAft>
                <a:buNone/>
              </a:pPr>
              <a:r>
                <a:rPr i="1" lang="en-US" sz="1100">
                  <a:solidFill>
                    <a:schemeClr val="dk1"/>
                  </a:solidFill>
                  <a:latin typeface="Calibri"/>
                  <a:ea typeface="Calibri"/>
                  <a:cs typeface="Calibri"/>
                  <a:sym typeface="Calibri"/>
                </a:rPr>
                <a:t>PI: </a:t>
              </a:r>
              <a:r>
                <a:rPr b="1" i="1" lang="en-US" sz="1100">
                  <a:solidFill>
                    <a:schemeClr val="dk1"/>
                  </a:solidFill>
                  <a:latin typeface="Calibri"/>
                  <a:ea typeface="Calibri"/>
                  <a:cs typeface="Calibri"/>
                  <a:sym typeface="Calibri"/>
                </a:rPr>
                <a:t>Brian McDonald</a:t>
              </a:r>
              <a:r>
                <a:rPr i="1" lang="en-US" sz="1100">
                  <a:solidFill>
                    <a:schemeClr val="dk1"/>
                  </a:solidFill>
                  <a:latin typeface="Calibri"/>
                  <a:ea typeface="Calibri"/>
                  <a:cs typeface="Calibri"/>
                  <a:sym typeface="Calibri"/>
                </a:rPr>
                <a:t>, Co-Is: </a:t>
              </a:r>
              <a:r>
                <a:rPr b="1" i="1" lang="en-US" sz="1100">
                  <a:solidFill>
                    <a:schemeClr val="dk1"/>
                  </a:solidFill>
                  <a:latin typeface="Calibri"/>
                  <a:ea typeface="Calibri"/>
                  <a:cs typeface="Calibri"/>
                  <a:sym typeface="Calibri"/>
                </a:rPr>
                <a:t>Chia-Hua Hsu, Arthur Mizzi, Daven Henze</a:t>
              </a:r>
              <a:endParaRPr b="1" i="1" sz="1100">
                <a:solidFill>
                  <a:schemeClr val="dk1"/>
                </a:solidFill>
                <a:latin typeface="Calibri"/>
                <a:ea typeface="Calibri"/>
                <a:cs typeface="Calibri"/>
                <a:sym typeface="Calibri"/>
              </a:endParaRPr>
            </a:p>
          </p:txBody>
        </p:sp>
      </p:grpSp>
      <p:pic>
        <p:nvPicPr>
          <p:cNvPr descr="Air Quality Index, Ozone Watches/Alerts, and Health Advisories - Oklahoma  Department of Environmental Quality" id="215" name="Google Shape;215;p9"/>
          <p:cNvPicPr preferRelativeResize="0"/>
          <p:nvPr/>
        </p:nvPicPr>
        <p:blipFill rotWithShape="1">
          <a:blip r:embed="rId5">
            <a:alphaModFix/>
          </a:blip>
          <a:srcRect b="0" l="0" r="0" t="0"/>
          <a:stretch/>
        </p:blipFill>
        <p:spPr>
          <a:xfrm>
            <a:off x="8391653" y="1525189"/>
            <a:ext cx="3207313" cy="1804114"/>
          </a:xfrm>
          <a:prstGeom prst="rect">
            <a:avLst/>
          </a:prstGeom>
          <a:noFill/>
          <a:ln>
            <a:noFill/>
          </a:ln>
        </p:spPr>
      </p:pic>
      <p:grpSp>
        <p:nvGrpSpPr>
          <p:cNvPr id="216" name="Google Shape;216;p9"/>
          <p:cNvGrpSpPr/>
          <p:nvPr/>
        </p:nvGrpSpPr>
        <p:grpSpPr>
          <a:xfrm>
            <a:off x="4832102" y="1040465"/>
            <a:ext cx="3458402" cy="2550544"/>
            <a:chOff x="4748644" y="1020205"/>
            <a:chExt cx="3458402" cy="2550544"/>
          </a:xfrm>
        </p:grpSpPr>
        <p:pic>
          <p:nvPicPr>
            <p:cNvPr id="217" name="Google Shape;217;p9"/>
            <p:cNvPicPr preferRelativeResize="0"/>
            <p:nvPr/>
          </p:nvPicPr>
          <p:blipFill rotWithShape="1">
            <a:blip r:embed="rId6">
              <a:alphaModFix/>
            </a:blip>
            <a:srcRect b="0" l="0" r="50933" t="0"/>
            <a:stretch/>
          </p:blipFill>
          <p:spPr>
            <a:xfrm>
              <a:off x="4748644" y="1305672"/>
              <a:ext cx="3458402" cy="1194839"/>
            </a:xfrm>
            <a:prstGeom prst="rect">
              <a:avLst/>
            </a:prstGeom>
            <a:noFill/>
            <a:ln>
              <a:noFill/>
            </a:ln>
          </p:spPr>
        </p:pic>
        <p:pic>
          <p:nvPicPr>
            <p:cNvPr id="218" name="Google Shape;218;p9"/>
            <p:cNvPicPr preferRelativeResize="0"/>
            <p:nvPr/>
          </p:nvPicPr>
          <p:blipFill rotWithShape="1">
            <a:blip r:embed="rId6">
              <a:alphaModFix/>
            </a:blip>
            <a:srcRect b="0" l="48941" r="0" t="0"/>
            <a:stretch/>
          </p:blipFill>
          <p:spPr>
            <a:xfrm>
              <a:off x="4800782" y="2458364"/>
              <a:ext cx="3350474" cy="1112385"/>
            </a:xfrm>
            <a:prstGeom prst="rect">
              <a:avLst/>
            </a:prstGeom>
            <a:noFill/>
            <a:ln>
              <a:noFill/>
            </a:ln>
          </p:spPr>
        </p:pic>
        <p:sp>
          <p:nvSpPr>
            <p:cNvPr id="219" name="Google Shape;219;p9"/>
            <p:cNvSpPr txBox="1"/>
            <p:nvPr/>
          </p:nvSpPr>
          <p:spPr>
            <a:xfrm>
              <a:off x="4748644" y="1020205"/>
              <a:ext cx="3458402"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dk1"/>
                  </a:solidFill>
                  <a:latin typeface="Calibri"/>
                  <a:ea typeface="Calibri"/>
                  <a:cs typeface="Calibri"/>
                  <a:sym typeface="Calibri"/>
                </a:rPr>
                <a:t>NOAA National Air Quality Forecasting Capability</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2023-05-02T00:34:32Z</dcterms:created>
  <dc:creator>Mike Newchurch</dc:creator>
</cp:coreProperties>
</file>